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Lst>
  <p:sldSz cy="5143500" cx="9144000"/>
  <p:notesSz cx="6858000" cy="9144000"/>
  <p:embeddedFontLst>
    <p:embeddedFont>
      <p:font typeface="Ubuntu"/>
      <p:regular r:id="rId125"/>
      <p:bold r:id="rId126"/>
      <p:italic r:id="rId127"/>
      <p:boldItalic r:id="rId128"/>
    </p:embeddedFont>
    <p:embeddedFont>
      <p:font typeface="Cabin"/>
      <p:regular r:id="rId129"/>
      <p:bold r:id="rId130"/>
      <p:italic r:id="rId131"/>
      <p:boldItalic r:id="rId132"/>
    </p:embeddedFont>
    <p:embeddedFont>
      <p:font typeface="Quattrocento Sans"/>
      <p:regular r:id="rId133"/>
      <p:bold r:id="rId134"/>
      <p:italic r:id="rId135"/>
      <p:boldItalic r:id="rId1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38CD3F0-68F1-4F24-BEA3-F85367703427}">
  <a:tblStyle styleId="{F38CD3F0-68F1-4F24-BEA3-F8536770342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Cabin-regular.fntdata"/><Relationship Id="rId128" Type="http://schemas.openxmlformats.org/officeDocument/2006/relationships/font" Target="fonts/Ubuntu-boldItalic.fntdata"/><Relationship Id="rId127" Type="http://schemas.openxmlformats.org/officeDocument/2006/relationships/font" Target="fonts/Ubuntu-italic.fntdata"/><Relationship Id="rId126" Type="http://schemas.openxmlformats.org/officeDocument/2006/relationships/font" Target="fonts/Ubuntu-bold.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Ubuntu-regular.fntdata"/><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Cabin-boldItalic.fntdata"/><Relationship Id="rId131" Type="http://schemas.openxmlformats.org/officeDocument/2006/relationships/font" Target="fonts/Cabin-italic.fntdata"/><Relationship Id="rId130" Type="http://schemas.openxmlformats.org/officeDocument/2006/relationships/font" Target="fonts/Cabin-bold.fntdata"/><Relationship Id="rId136" Type="http://schemas.openxmlformats.org/officeDocument/2006/relationships/font" Target="fonts/QuattrocentoSans-boldItalic.fntdata"/><Relationship Id="rId135" Type="http://schemas.openxmlformats.org/officeDocument/2006/relationships/font" Target="fonts/QuattrocentoSans-italic.fntdata"/><Relationship Id="rId134" Type="http://schemas.openxmlformats.org/officeDocument/2006/relationships/font" Target="fonts/QuattrocentoSans-bold.fntdata"/><Relationship Id="rId133" Type="http://schemas.openxmlformats.org/officeDocument/2006/relationships/font" Target="fonts/QuattrocentoSans-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vision.stanford.edu/teaching/cs231n/"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g.ginsudo.com/"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2f35fe8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2f35fe8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2a4fe9ce1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4fe9ce1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2a50372a57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a50372a57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2a50372a57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a50372a57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2a50372a57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a50372a57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2a50372a57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a50372a57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2a50372a57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a50372a57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2a50372a57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a50372a57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2a50372a57_3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a50372a57_3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2a50372a57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a50372a57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2a50372a57_3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a50372a57_3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2a50372a57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a50372a57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2a4fe9ce1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4fe9ce1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2a50372a57_3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a50372a57_3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2a50372a57_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a50372a57_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2a50372a57_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a50372a57_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2a50372a57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a50372a57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2a50372a57_3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a50372a57_3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2a50372a57_3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a50372a57_3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17c1740c20_2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7c1740c20_2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17c1740c20_2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7c1740c20_2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17c1740c20_2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7c1740c20_2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2a4fe9ce1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4fe9ce1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2a4fe9ce1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4fe9ce1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17c1740c20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7c1740c20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17c1740c2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7c1740c2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7c1740c20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7c1740c20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17c174106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7c17410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7c1740c2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7c1740c2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17c1740c2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7c1740c2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7c1740c2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c1740c2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17c1740c2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7c1740c2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17c1740c20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7c1740c20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17c1740c20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7c1740c20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17c1740c2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7c1740c2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17c1740c20_2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7c1740c20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17c1740c20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7c1740c20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17c1740c20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7c1740c20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17c1740c20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7c1740c20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7c1740c20_2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7c1740c20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17c1740c20_2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7c1740c20_2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2a4fe9ce1b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4fe9ce1b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17c1740c20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7c1740c20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17c1740c20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7c1740c20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17c1740c20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7c1740c20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17c1740c20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7c1740c20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u="sng">
                <a:solidFill>
                  <a:schemeClr val="hlink"/>
                </a:solidFill>
                <a:hlinkClick r:id="rId2"/>
              </a:rPr>
              <a:t>http://vision.stanford.edu/teaching/cs231n/</a:t>
            </a:r>
            <a:r>
              <a:rPr lang="en-GB"/>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17c1740c20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7c1740c20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17c1740c20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7c1740c20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21e0c322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1e0c322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17c1740c20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7c1740c20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17c1740c20_2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7c1740c20_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2a50586c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a50586c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17c1740c20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7c1740c2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17c1740c20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7c1740c20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24a37cc3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4a37cc3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2a50586c0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a50586c0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17c1740c20_2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7c1740c20_2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2a50586c0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50586c0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2a50586c0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a50586c0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17c1740c20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7c1740c20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17c1740c20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7c1740c20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2a50586c0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a50586c0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17c1740c20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7c1740c20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17c1740c20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7c1740c20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17c1740c20_2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7c1740c20_2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17c1740c20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7c1740c20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2a4fe9ce1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a4fe9ce1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2a4fe9ce1b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a4fe9ce1b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2a4fe9ce1b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a4fe9ce1b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2a4fe9ce1b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a4fe9ce1b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2a4fe9ce1b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a4fe9ce1b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17c1740c20_2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7c1740c20_2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17c1740c20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7c1740c20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17c1740c20_2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7c1740c20_2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17c1740c20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7c1740c20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17c1740c20_2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7c1740c20_2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17c1740c20_2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7c1740c20_2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17c1740c20_2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7c1740c20_2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2a506c39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a506c39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2a506c397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a506c397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17c1740c20_2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7c1740c20_2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17c1740c20_2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7c1740c20_2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17c1740c20_2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7c1740c20_2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17c1740c20_2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7c1740c20_2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17c1740c20_2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7c1740c20_2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17c1740c20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7c1740c20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17c1740c20_2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7c1740c20_2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17c1740c20_2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7c1740c20_2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17c1740c20_2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7c1740c20_2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17c1740c20_2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7c1740c20_2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17c1740c20_2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7c1740c20_2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17c1740c20_2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7c1740c20_2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17c1740c20_2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7c1740c20_2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17c1740c20_2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7c1740c20_2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21e0c3227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1e0c3227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21e0c322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1e0c322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17c1740c20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7c1740c20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17c1740c20_2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7c1740c20_2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17c1740c20_2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7c1740c20_2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24a37cc360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4a37cc360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http://blog.ginsudo.com/</a:t>
            </a:r>
            <a:r>
              <a:rPr lang="en-GB"/>
              <a:t>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2a50372a57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a50372a57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2a50372a5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a50372a5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2a50372a5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a50372a5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2a506c3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a506c3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17c1740c20_2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7c1740c20_2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2a50372a5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a50372a5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2a50372a57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a50372a57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2a4fe9ce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a4fe9ce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2a50372a57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a50372a57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2a50372a57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a50372a57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2a50372a57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a50372a57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2a50372a57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a50372a57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2a50372a57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a50372a57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2a50372a57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a50372a57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2a50372a57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a50372a57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2a50372a57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a50372a57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2a50372a57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a50372a57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2a50372a57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a50372a57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22000" y="273844"/>
            <a:ext cx="7993200" cy="678000"/>
          </a:xfrm>
          <a:prstGeom prst="rect">
            <a:avLst/>
          </a:prstGeom>
          <a:noFill/>
          <a:ln>
            <a:noFill/>
          </a:ln>
        </p:spPr>
        <p:txBody>
          <a:bodyPr anchorCtr="0" anchor="b" bIns="68575" lIns="68575" spcFirstLastPara="1" rIns="68575" wrap="square" tIns="68575">
            <a:noAutofit/>
          </a:bodyPr>
          <a:lstStyle>
            <a:lvl1pPr indent="0" lvl="0" marL="0" marR="0" rtl="0" algn="l">
              <a:lnSpc>
                <a:spcPct val="90000"/>
              </a:lnSpc>
              <a:spcBef>
                <a:spcPts val="0"/>
              </a:spcBef>
              <a:spcAft>
                <a:spcPts val="0"/>
              </a:spcAft>
              <a:buClr>
                <a:schemeClr val="dk1"/>
              </a:buClr>
              <a:buSzPts val="1100"/>
              <a:buFont typeface="Quattrocento Sans"/>
              <a:buNone/>
              <a:defRPr b="0" i="0" sz="3300" u="none" cap="none" strike="noStrike">
                <a:solidFill>
                  <a:schemeClr val="dk1"/>
                </a:solidFill>
                <a:latin typeface="Quattrocento Sans"/>
                <a:ea typeface="Quattrocento Sans"/>
                <a:cs typeface="Quattrocento Sans"/>
                <a:sym typeface="Quattrocento Sans"/>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52" name="Google Shape;52;p13"/>
          <p:cNvSpPr txBox="1"/>
          <p:nvPr>
            <p:ph idx="1" type="body"/>
          </p:nvPr>
        </p:nvSpPr>
        <p:spPr>
          <a:xfrm>
            <a:off x="522000" y="1086750"/>
            <a:ext cx="7886700" cy="32634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1400"/>
              </a:spcBef>
              <a:spcAft>
                <a:spcPts val="0"/>
              </a:spcAft>
              <a:buClr>
                <a:srgbClr val="5E7974"/>
              </a:buClr>
              <a:buSzPts val="1100"/>
              <a:buFont typeface="Arial"/>
              <a:buNone/>
              <a:defRPr b="0" i="0" sz="3000" u="none" cap="none" strike="noStrike">
                <a:solidFill>
                  <a:srgbClr val="5E7974"/>
                </a:solidFill>
                <a:latin typeface="Quattrocento Sans"/>
                <a:ea typeface="Quattrocento Sans"/>
                <a:cs typeface="Quattrocento Sans"/>
                <a:sym typeface="Quattrocento Sans"/>
              </a:defRPr>
            </a:lvl1pPr>
            <a:lvl2pPr indent="-228600" lvl="1" marL="914400" marR="0" rtl="0" algn="l">
              <a:lnSpc>
                <a:spcPct val="90000"/>
              </a:lnSpc>
              <a:spcBef>
                <a:spcPts val="1600"/>
              </a:spcBef>
              <a:spcAft>
                <a:spcPts val="0"/>
              </a:spcAft>
              <a:buClr>
                <a:schemeClr val="dk1"/>
              </a:buClr>
              <a:buSzPts val="1100"/>
              <a:buFont typeface="Arial"/>
              <a:buNone/>
              <a:defRPr b="0" i="0" sz="1500" u="none" cap="none" strike="noStrike">
                <a:solidFill>
                  <a:schemeClr val="dk1"/>
                </a:solidFill>
                <a:latin typeface="Quattrocento Sans"/>
                <a:ea typeface="Quattrocento Sans"/>
                <a:cs typeface="Quattrocento Sans"/>
                <a:sym typeface="Quattrocento Sans"/>
              </a:defRPr>
            </a:lvl2pPr>
            <a:lvl3pPr indent="-323850" lvl="2" marL="1371600" marR="0" rtl="0" algn="l">
              <a:lnSpc>
                <a:spcPct val="90000"/>
              </a:lnSpc>
              <a:spcBef>
                <a:spcPts val="1600"/>
              </a:spcBef>
              <a:spcAft>
                <a:spcPts val="0"/>
              </a:spcAft>
              <a:buClr>
                <a:schemeClr val="dk1"/>
              </a:buClr>
              <a:buSzPts val="1500"/>
              <a:buFont typeface="Quattrocento Sans"/>
              <a:buChar char="◦"/>
              <a:defRPr b="0" i="0" sz="1500" u="none" cap="none" strike="noStrike">
                <a:solidFill>
                  <a:schemeClr val="dk1"/>
                </a:solidFill>
                <a:latin typeface="Quattrocento Sans"/>
                <a:ea typeface="Quattrocento Sans"/>
                <a:cs typeface="Quattrocento Sans"/>
                <a:sym typeface="Quattrocento Sans"/>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Пользовательский макет">
  <p:cSld name="2_Пользовательский макет">
    <p:spTree>
      <p:nvGrpSpPr>
        <p:cNvPr id="53" name="Shape 53"/>
        <p:cNvGrpSpPr/>
        <p:nvPr/>
      </p:nvGrpSpPr>
      <p:grpSpPr>
        <a:xfrm>
          <a:off x="0" y="0"/>
          <a:ext cx="0" cy="0"/>
          <a:chOff x="0" y="0"/>
          <a:chExt cx="0" cy="0"/>
        </a:xfrm>
      </p:grpSpPr>
      <p:sp>
        <p:nvSpPr>
          <p:cNvPr id="54" name="Google Shape;54;p14"/>
          <p:cNvSpPr txBox="1"/>
          <p:nvPr>
            <p:ph type="title"/>
          </p:nvPr>
        </p:nvSpPr>
        <p:spPr>
          <a:xfrm>
            <a:off x="1871701" y="94739"/>
            <a:ext cx="6815100" cy="748819"/>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0B592A"/>
              </a:buClr>
              <a:buSzPts val="2800"/>
              <a:buFont typeface="Arial"/>
              <a:buNone/>
              <a:defRPr b="1" i="0" sz="2000" u="none" cap="none" strike="noStrike">
                <a:solidFill>
                  <a:srgbClr val="0B592A"/>
                </a:solidFill>
                <a:latin typeface="Arial"/>
                <a:ea typeface="Arial"/>
                <a:cs typeface="Arial"/>
                <a:sym typeface="Arial"/>
              </a:defRPr>
            </a:lvl1pPr>
            <a:lvl2pPr indent="0" lvl="1">
              <a:spcBef>
                <a:spcPts val="0"/>
              </a:spcBef>
              <a:spcAft>
                <a:spcPts val="0"/>
              </a:spcAft>
              <a:buSzPts val="2800"/>
              <a:buNone/>
              <a:defRPr sz="1800"/>
            </a:lvl2pPr>
            <a:lvl3pPr indent="0" lvl="2">
              <a:spcBef>
                <a:spcPts val="0"/>
              </a:spcBef>
              <a:spcAft>
                <a:spcPts val="0"/>
              </a:spcAft>
              <a:buSzPts val="2800"/>
              <a:buNone/>
              <a:defRPr sz="1800"/>
            </a:lvl3pPr>
            <a:lvl4pPr indent="0" lvl="3">
              <a:spcBef>
                <a:spcPts val="0"/>
              </a:spcBef>
              <a:spcAft>
                <a:spcPts val="0"/>
              </a:spcAft>
              <a:buSzPts val="2800"/>
              <a:buNone/>
              <a:defRPr sz="1800"/>
            </a:lvl4pPr>
            <a:lvl5pPr indent="0" lvl="4">
              <a:spcBef>
                <a:spcPts val="0"/>
              </a:spcBef>
              <a:spcAft>
                <a:spcPts val="0"/>
              </a:spcAft>
              <a:buSzPts val="2800"/>
              <a:buNone/>
              <a:defRPr sz="1800"/>
            </a:lvl5pPr>
            <a:lvl6pPr indent="0" lvl="5">
              <a:spcBef>
                <a:spcPts val="0"/>
              </a:spcBef>
              <a:spcAft>
                <a:spcPts val="0"/>
              </a:spcAft>
              <a:buSzPts val="2800"/>
              <a:buNone/>
              <a:defRPr sz="1800"/>
            </a:lvl6pPr>
            <a:lvl7pPr indent="0" lvl="6">
              <a:spcBef>
                <a:spcPts val="0"/>
              </a:spcBef>
              <a:spcAft>
                <a:spcPts val="0"/>
              </a:spcAft>
              <a:buSzPts val="2800"/>
              <a:buNone/>
              <a:defRPr sz="1800"/>
            </a:lvl7pPr>
            <a:lvl8pPr indent="0" lvl="7">
              <a:spcBef>
                <a:spcPts val="0"/>
              </a:spcBef>
              <a:spcAft>
                <a:spcPts val="0"/>
              </a:spcAft>
              <a:buSzPts val="2800"/>
              <a:buNone/>
              <a:defRPr sz="1800"/>
            </a:lvl8pPr>
            <a:lvl9pPr indent="0" lvl="8">
              <a:spcBef>
                <a:spcPts val="0"/>
              </a:spcBef>
              <a:spcAft>
                <a:spcPts val="0"/>
              </a:spcAft>
              <a:buSzPts val="2800"/>
              <a:buNone/>
              <a:defRPr sz="1800"/>
            </a:lvl9pPr>
          </a:lstStyle>
          <a:p/>
        </p:txBody>
      </p:sp>
      <p:sp>
        <p:nvSpPr>
          <p:cNvPr id="55" name="Google Shape;55;p14"/>
          <p:cNvSpPr txBox="1"/>
          <p:nvPr>
            <p:ph idx="1" type="body"/>
          </p:nvPr>
        </p:nvSpPr>
        <p:spPr>
          <a:xfrm>
            <a:off x="457200" y="1074420"/>
            <a:ext cx="8229600" cy="3803675"/>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240"/>
              </a:spcBef>
              <a:spcAft>
                <a:spcPts val="0"/>
              </a:spcAft>
              <a:buClr>
                <a:srgbClr val="464648"/>
              </a:buClr>
              <a:buSzPts val="1200"/>
              <a:buFont typeface="Arial"/>
              <a:buChar char="•"/>
              <a:defRPr b="0" i="0" sz="1200" u="none" cap="none" strike="noStrike">
                <a:solidFill>
                  <a:srgbClr val="464648"/>
                </a:solidFill>
                <a:latin typeface="Arial"/>
                <a:ea typeface="Arial"/>
                <a:cs typeface="Arial"/>
                <a:sym typeface="Arial"/>
              </a:defRPr>
            </a:lvl1pPr>
            <a:lvl2pPr indent="-292100" lvl="1" marL="914400" marR="0" rtl="0" algn="l">
              <a:spcBef>
                <a:spcPts val="1600"/>
              </a:spcBef>
              <a:spcAft>
                <a:spcPts val="0"/>
              </a:spcAft>
              <a:buClr>
                <a:srgbClr val="464648"/>
              </a:buClr>
              <a:buSzPts val="1000"/>
              <a:buFont typeface="Arial"/>
              <a:buChar char="–"/>
              <a:defRPr b="0" i="0" sz="1000" u="none" cap="none" strike="noStrike">
                <a:solidFill>
                  <a:srgbClr val="464648"/>
                </a:solidFill>
                <a:latin typeface="Arial"/>
                <a:ea typeface="Arial"/>
                <a:cs typeface="Arial"/>
                <a:sym typeface="Arial"/>
              </a:defRPr>
            </a:lvl2pPr>
            <a:lvl3pPr indent="-292100" lvl="2" marL="1371600" marR="0" rtl="0" algn="l">
              <a:spcBef>
                <a:spcPts val="1600"/>
              </a:spcBef>
              <a:spcAft>
                <a:spcPts val="0"/>
              </a:spcAft>
              <a:buClr>
                <a:srgbClr val="464648"/>
              </a:buClr>
              <a:buSzPts val="1000"/>
              <a:buFont typeface="Arial"/>
              <a:buChar char="•"/>
              <a:defRPr b="0" i="0" sz="1000" u="none" cap="none" strike="noStrike">
                <a:solidFill>
                  <a:srgbClr val="464648"/>
                </a:solidFill>
                <a:latin typeface="Arial"/>
                <a:ea typeface="Arial"/>
                <a:cs typeface="Arial"/>
                <a:sym typeface="Arial"/>
              </a:defRPr>
            </a:lvl3pPr>
            <a:lvl4pPr indent="-285750" lvl="3" marL="1828800" marR="0" rtl="0" algn="l">
              <a:spcBef>
                <a:spcPts val="1600"/>
              </a:spcBef>
              <a:spcAft>
                <a:spcPts val="0"/>
              </a:spcAft>
              <a:buClr>
                <a:srgbClr val="464648"/>
              </a:buClr>
              <a:buSzPts val="900"/>
              <a:buFont typeface="Arial"/>
              <a:buChar char="–"/>
              <a:defRPr b="0" i="0" sz="900" u="none" cap="none" strike="noStrike">
                <a:solidFill>
                  <a:srgbClr val="464648"/>
                </a:solidFill>
                <a:latin typeface="Arial"/>
                <a:ea typeface="Arial"/>
                <a:cs typeface="Arial"/>
                <a:sym typeface="Arial"/>
              </a:defRPr>
            </a:lvl4pPr>
            <a:lvl5pPr indent="-279400" lvl="4" marL="2286000" marR="0" rtl="0" algn="l">
              <a:spcBef>
                <a:spcPts val="1600"/>
              </a:spcBef>
              <a:spcAft>
                <a:spcPts val="0"/>
              </a:spcAft>
              <a:buClr>
                <a:srgbClr val="464648"/>
              </a:buClr>
              <a:buSzPts val="800"/>
              <a:buFont typeface="Arial"/>
              <a:buChar char="•"/>
              <a:defRPr b="0" i="0" sz="800" u="none" cap="none" strike="noStrike">
                <a:solidFill>
                  <a:srgbClr val="464648"/>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Сравнение" type="twoTxTwoObj">
  <p:cSld name="TWO_OBJECTS_WITH_TEXT">
    <p:spTree>
      <p:nvGrpSpPr>
        <p:cNvPr id="56" name="Shape 56"/>
        <p:cNvGrpSpPr/>
        <p:nvPr/>
      </p:nvGrpSpPr>
      <p:grpSpPr>
        <a:xfrm>
          <a:off x="0" y="0"/>
          <a:ext cx="0" cy="0"/>
          <a:chOff x="0" y="0"/>
          <a:chExt cx="0" cy="0"/>
        </a:xfrm>
      </p:grpSpPr>
      <p:sp>
        <p:nvSpPr>
          <p:cNvPr id="57" name="Google Shape;57;p15"/>
          <p:cNvSpPr txBox="1"/>
          <p:nvPr>
            <p:ph type="title"/>
          </p:nvPr>
        </p:nvSpPr>
        <p:spPr>
          <a:xfrm>
            <a:off x="629841" y="273844"/>
            <a:ext cx="7886700" cy="9942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2800"/>
              <a:buNone/>
              <a:defRPr sz="1400"/>
            </a:lvl2pPr>
            <a:lvl3pPr indent="0" lvl="2">
              <a:spcBef>
                <a:spcPts val="0"/>
              </a:spcBef>
              <a:spcAft>
                <a:spcPts val="0"/>
              </a:spcAft>
              <a:buSzPts val="2800"/>
              <a:buNone/>
              <a:defRPr sz="1400"/>
            </a:lvl3pPr>
            <a:lvl4pPr indent="0" lvl="3">
              <a:spcBef>
                <a:spcPts val="0"/>
              </a:spcBef>
              <a:spcAft>
                <a:spcPts val="0"/>
              </a:spcAft>
              <a:buSzPts val="2800"/>
              <a:buNone/>
              <a:defRPr sz="1400"/>
            </a:lvl4pPr>
            <a:lvl5pPr indent="0" lvl="4">
              <a:spcBef>
                <a:spcPts val="0"/>
              </a:spcBef>
              <a:spcAft>
                <a:spcPts val="0"/>
              </a:spcAft>
              <a:buSzPts val="2800"/>
              <a:buNone/>
              <a:defRPr sz="1400"/>
            </a:lvl5pPr>
            <a:lvl6pPr indent="0" lvl="5">
              <a:spcBef>
                <a:spcPts val="0"/>
              </a:spcBef>
              <a:spcAft>
                <a:spcPts val="0"/>
              </a:spcAft>
              <a:buSzPts val="2800"/>
              <a:buNone/>
              <a:defRPr sz="1400"/>
            </a:lvl6pPr>
            <a:lvl7pPr indent="0" lvl="6">
              <a:spcBef>
                <a:spcPts val="0"/>
              </a:spcBef>
              <a:spcAft>
                <a:spcPts val="0"/>
              </a:spcAft>
              <a:buSzPts val="2800"/>
              <a:buNone/>
              <a:defRPr sz="1400"/>
            </a:lvl7pPr>
            <a:lvl8pPr indent="0" lvl="7">
              <a:spcBef>
                <a:spcPts val="0"/>
              </a:spcBef>
              <a:spcAft>
                <a:spcPts val="0"/>
              </a:spcAft>
              <a:buSzPts val="2800"/>
              <a:buNone/>
              <a:defRPr sz="1400"/>
            </a:lvl8pPr>
            <a:lvl9pPr indent="0" lvl="8">
              <a:spcBef>
                <a:spcPts val="0"/>
              </a:spcBef>
              <a:spcAft>
                <a:spcPts val="0"/>
              </a:spcAft>
              <a:buSzPts val="2800"/>
              <a:buNone/>
              <a:defRPr sz="1400"/>
            </a:lvl9pPr>
          </a:lstStyle>
          <a:p/>
        </p:txBody>
      </p:sp>
      <p:sp>
        <p:nvSpPr>
          <p:cNvPr id="58" name="Google Shape;58;p15"/>
          <p:cNvSpPr txBox="1"/>
          <p:nvPr>
            <p:ph idx="1" type="body"/>
          </p:nvPr>
        </p:nvSpPr>
        <p:spPr>
          <a:xfrm>
            <a:off x="629841" y="1260872"/>
            <a:ext cx="38682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1600"/>
              </a:spcBef>
              <a:spcAft>
                <a:spcPts val="0"/>
              </a:spcAft>
              <a:buClr>
                <a:schemeClr val="dk1"/>
              </a:buClr>
              <a:buSzPts val="14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6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600"/>
              </a:spcBef>
              <a:spcAft>
                <a:spcPts val="160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59" name="Google Shape;59;p15"/>
          <p:cNvSpPr txBox="1"/>
          <p:nvPr>
            <p:ph idx="2" type="body"/>
          </p:nvPr>
        </p:nvSpPr>
        <p:spPr>
          <a:xfrm>
            <a:off x="629841" y="1878806"/>
            <a:ext cx="38682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0" name="Google Shape;60;p15"/>
          <p:cNvSpPr txBox="1"/>
          <p:nvPr>
            <p:ph idx="3" type="body"/>
          </p:nvPr>
        </p:nvSpPr>
        <p:spPr>
          <a:xfrm>
            <a:off x="4629150" y="1260872"/>
            <a:ext cx="38874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1600"/>
              </a:spcBef>
              <a:spcAft>
                <a:spcPts val="0"/>
              </a:spcAft>
              <a:buClr>
                <a:schemeClr val="dk1"/>
              </a:buClr>
              <a:buSzPts val="14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6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600"/>
              </a:spcBef>
              <a:spcAft>
                <a:spcPts val="160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61" name="Google Shape;61;p15"/>
          <p:cNvSpPr txBox="1"/>
          <p:nvPr>
            <p:ph idx="4" type="body"/>
          </p:nvPr>
        </p:nvSpPr>
        <p:spPr>
          <a:xfrm>
            <a:off x="4629150" y="1878806"/>
            <a:ext cx="38874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2" name="Google Shape;62;p15"/>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3" name="Google Shape;63;p15"/>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4" name="Google Shape;64;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p:cSld name="SECTION_HEADER_1">
    <p:spTree>
      <p:nvGrpSpPr>
        <p:cNvPr id="65" name="Shape 65"/>
        <p:cNvGrpSpPr/>
        <p:nvPr/>
      </p:nvGrpSpPr>
      <p:grpSpPr>
        <a:xfrm>
          <a:off x="0" y="0"/>
          <a:ext cx="0" cy="0"/>
          <a:chOff x="0" y="0"/>
          <a:chExt cx="0" cy="0"/>
        </a:xfrm>
      </p:grpSpPr>
      <p:sp>
        <p:nvSpPr>
          <p:cNvPr id="66" name="Google Shape;66;p16"/>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2800"/>
              <a:buNone/>
              <a:defRPr sz="1400"/>
            </a:lvl2pPr>
            <a:lvl3pPr indent="0" lvl="2">
              <a:spcBef>
                <a:spcPts val="0"/>
              </a:spcBef>
              <a:spcAft>
                <a:spcPts val="0"/>
              </a:spcAft>
              <a:buSzPts val="2800"/>
              <a:buNone/>
              <a:defRPr sz="1400"/>
            </a:lvl3pPr>
            <a:lvl4pPr indent="0" lvl="3">
              <a:spcBef>
                <a:spcPts val="0"/>
              </a:spcBef>
              <a:spcAft>
                <a:spcPts val="0"/>
              </a:spcAft>
              <a:buSzPts val="2800"/>
              <a:buNone/>
              <a:defRPr sz="1400"/>
            </a:lvl4pPr>
            <a:lvl5pPr indent="0" lvl="4">
              <a:spcBef>
                <a:spcPts val="0"/>
              </a:spcBef>
              <a:spcAft>
                <a:spcPts val="0"/>
              </a:spcAft>
              <a:buSzPts val="2800"/>
              <a:buNone/>
              <a:defRPr sz="1400"/>
            </a:lvl5pPr>
            <a:lvl6pPr indent="0" lvl="5">
              <a:spcBef>
                <a:spcPts val="0"/>
              </a:spcBef>
              <a:spcAft>
                <a:spcPts val="0"/>
              </a:spcAft>
              <a:buSzPts val="2800"/>
              <a:buNone/>
              <a:defRPr sz="1400"/>
            </a:lvl6pPr>
            <a:lvl7pPr indent="0" lvl="6">
              <a:spcBef>
                <a:spcPts val="0"/>
              </a:spcBef>
              <a:spcAft>
                <a:spcPts val="0"/>
              </a:spcAft>
              <a:buSzPts val="2800"/>
              <a:buNone/>
              <a:defRPr sz="1400"/>
            </a:lvl7pPr>
            <a:lvl8pPr indent="0" lvl="7">
              <a:spcBef>
                <a:spcPts val="0"/>
              </a:spcBef>
              <a:spcAft>
                <a:spcPts val="0"/>
              </a:spcAft>
              <a:buSzPts val="2800"/>
              <a:buNone/>
              <a:defRPr sz="1400"/>
            </a:lvl8pPr>
            <a:lvl9pPr indent="0" lvl="8">
              <a:spcBef>
                <a:spcPts val="0"/>
              </a:spcBef>
              <a:spcAft>
                <a:spcPts val="0"/>
              </a:spcAft>
              <a:buSzPts val="2800"/>
              <a:buNone/>
              <a:defRPr sz="1400"/>
            </a:lvl9pPr>
          </a:lstStyle>
          <a:p/>
        </p:txBody>
      </p:sp>
      <p:sp>
        <p:nvSpPr>
          <p:cNvPr id="67" name="Google Shape;67;p16"/>
          <p:cNvSpPr txBox="1"/>
          <p:nvPr>
            <p:ph idx="1" type="body"/>
          </p:nvPr>
        </p:nvSpPr>
        <p:spPr>
          <a:xfrm>
            <a:off x="623888" y="3442097"/>
            <a:ext cx="7886700" cy="112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600"/>
              </a:spcBef>
              <a:spcAft>
                <a:spcPts val="0"/>
              </a:spcAft>
              <a:buClr>
                <a:srgbClr val="888888"/>
              </a:buClr>
              <a:buSzPts val="14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600"/>
              </a:spcBef>
              <a:spcAft>
                <a:spcPts val="160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68" name="Google Shape;68;p16"/>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9" name="Google Shape;69;p16"/>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70" name="Google Shape;70;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Объект с подписью" type="objTx">
  <p:cSld name="OBJECT_WITH_CAPTION_TEXT">
    <p:spTree>
      <p:nvGrpSpPr>
        <p:cNvPr id="71" name="Shape 71"/>
        <p:cNvGrpSpPr/>
        <p:nvPr/>
      </p:nvGrpSpPr>
      <p:grpSpPr>
        <a:xfrm>
          <a:off x="0" y="0"/>
          <a:ext cx="0" cy="0"/>
          <a:chOff x="0" y="0"/>
          <a:chExt cx="0" cy="0"/>
        </a:xfrm>
      </p:grpSpPr>
      <p:sp>
        <p:nvSpPr>
          <p:cNvPr id="72" name="Google Shape;72;p17"/>
          <p:cNvSpPr txBox="1"/>
          <p:nvPr>
            <p:ph type="title"/>
          </p:nvPr>
        </p:nvSpPr>
        <p:spPr>
          <a:xfrm>
            <a:off x="629841" y="342900"/>
            <a:ext cx="2949300" cy="12000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2800"/>
              <a:buNone/>
              <a:defRPr sz="1400"/>
            </a:lvl2pPr>
            <a:lvl3pPr indent="0" lvl="2">
              <a:spcBef>
                <a:spcPts val="0"/>
              </a:spcBef>
              <a:spcAft>
                <a:spcPts val="0"/>
              </a:spcAft>
              <a:buSzPts val="2800"/>
              <a:buNone/>
              <a:defRPr sz="1400"/>
            </a:lvl3pPr>
            <a:lvl4pPr indent="0" lvl="3">
              <a:spcBef>
                <a:spcPts val="0"/>
              </a:spcBef>
              <a:spcAft>
                <a:spcPts val="0"/>
              </a:spcAft>
              <a:buSzPts val="2800"/>
              <a:buNone/>
              <a:defRPr sz="1400"/>
            </a:lvl4pPr>
            <a:lvl5pPr indent="0" lvl="4">
              <a:spcBef>
                <a:spcPts val="0"/>
              </a:spcBef>
              <a:spcAft>
                <a:spcPts val="0"/>
              </a:spcAft>
              <a:buSzPts val="2800"/>
              <a:buNone/>
              <a:defRPr sz="1400"/>
            </a:lvl5pPr>
            <a:lvl6pPr indent="0" lvl="5">
              <a:spcBef>
                <a:spcPts val="0"/>
              </a:spcBef>
              <a:spcAft>
                <a:spcPts val="0"/>
              </a:spcAft>
              <a:buSzPts val="2800"/>
              <a:buNone/>
              <a:defRPr sz="1400"/>
            </a:lvl6pPr>
            <a:lvl7pPr indent="0" lvl="6">
              <a:spcBef>
                <a:spcPts val="0"/>
              </a:spcBef>
              <a:spcAft>
                <a:spcPts val="0"/>
              </a:spcAft>
              <a:buSzPts val="2800"/>
              <a:buNone/>
              <a:defRPr sz="1400"/>
            </a:lvl7pPr>
            <a:lvl8pPr indent="0" lvl="7">
              <a:spcBef>
                <a:spcPts val="0"/>
              </a:spcBef>
              <a:spcAft>
                <a:spcPts val="0"/>
              </a:spcAft>
              <a:buSzPts val="2800"/>
              <a:buNone/>
              <a:defRPr sz="1400"/>
            </a:lvl8pPr>
            <a:lvl9pPr indent="0" lvl="8">
              <a:spcBef>
                <a:spcPts val="0"/>
              </a:spcBef>
              <a:spcAft>
                <a:spcPts val="0"/>
              </a:spcAft>
              <a:buSzPts val="2800"/>
              <a:buNone/>
              <a:defRPr sz="1400"/>
            </a:lvl9pPr>
          </a:lstStyle>
          <a:p/>
        </p:txBody>
      </p:sp>
      <p:sp>
        <p:nvSpPr>
          <p:cNvPr id="73" name="Google Shape;73;p17"/>
          <p:cNvSpPr txBox="1"/>
          <p:nvPr>
            <p:ph idx="1" type="body"/>
          </p:nvPr>
        </p:nvSpPr>
        <p:spPr>
          <a:xfrm>
            <a:off x="3887391" y="740569"/>
            <a:ext cx="4629000" cy="3655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16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1600"/>
              </a:spcBef>
              <a:spcAft>
                <a:spcPts val="160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74" name="Google Shape;74;p17"/>
          <p:cNvSpPr txBox="1"/>
          <p:nvPr>
            <p:ph idx="2" type="body"/>
          </p:nvPr>
        </p:nvSpPr>
        <p:spPr>
          <a:xfrm>
            <a:off x="629841" y="1543050"/>
            <a:ext cx="2949300" cy="2858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Clr>
                <a:schemeClr val="dk1"/>
              </a:buClr>
              <a:buSzPts val="18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1600"/>
              </a:spcBef>
              <a:spcAft>
                <a:spcPts val="0"/>
              </a:spcAft>
              <a:buClr>
                <a:schemeClr val="dk1"/>
              </a:buClr>
              <a:buSzPts val="14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600"/>
              </a:spcBef>
              <a:spcAft>
                <a:spcPts val="0"/>
              </a:spcAft>
              <a:buClr>
                <a:schemeClr val="dk1"/>
              </a:buClr>
              <a:buSzPts val="14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600"/>
              </a:spcBef>
              <a:spcAft>
                <a:spcPts val="160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75" name="Google Shape;75;p17"/>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76" name="Google Shape;76;p17"/>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77" name="Google Shape;77;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p:cSld name="SECTION_HEADER_2">
    <p:spTree>
      <p:nvGrpSpPr>
        <p:cNvPr id="78" name="Shape 78"/>
        <p:cNvGrpSpPr/>
        <p:nvPr/>
      </p:nvGrpSpPr>
      <p:grpSpPr>
        <a:xfrm>
          <a:off x="0" y="0"/>
          <a:ext cx="0" cy="0"/>
          <a:chOff x="0" y="0"/>
          <a:chExt cx="0" cy="0"/>
        </a:xfrm>
      </p:grpSpPr>
      <p:sp>
        <p:nvSpPr>
          <p:cNvPr id="79" name="Google Shape;79;p1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2800"/>
              <a:buNone/>
              <a:defRPr sz="1400"/>
            </a:lvl2pPr>
            <a:lvl3pPr indent="0" lvl="2">
              <a:spcBef>
                <a:spcPts val="0"/>
              </a:spcBef>
              <a:spcAft>
                <a:spcPts val="0"/>
              </a:spcAft>
              <a:buSzPts val="2800"/>
              <a:buNone/>
              <a:defRPr sz="1400"/>
            </a:lvl3pPr>
            <a:lvl4pPr indent="0" lvl="3">
              <a:spcBef>
                <a:spcPts val="0"/>
              </a:spcBef>
              <a:spcAft>
                <a:spcPts val="0"/>
              </a:spcAft>
              <a:buSzPts val="2800"/>
              <a:buNone/>
              <a:defRPr sz="1400"/>
            </a:lvl4pPr>
            <a:lvl5pPr indent="0" lvl="4">
              <a:spcBef>
                <a:spcPts val="0"/>
              </a:spcBef>
              <a:spcAft>
                <a:spcPts val="0"/>
              </a:spcAft>
              <a:buSzPts val="2800"/>
              <a:buNone/>
              <a:defRPr sz="1400"/>
            </a:lvl5pPr>
            <a:lvl6pPr indent="0" lvl="5">
              <a:spcBef>
                <a:spcPts val="0"/>
              </a:spcBef>
              <a:spcAft>
                <a:spcPts val="0"/>
              </a:spcAft>
              <a:buSzPts val="2800"/>
              <a:buNone/>
              <a:defRPr sz="1400"/>
            </a:lvl6pPr>
            <a:lvl7pPr indent="0" lvl="6">
              <a:spcBef>
                <a:spcPts val="0"/>
              </a:spcBef>
              <a:spcAft>
                <a:spcPts val="0"/>
              </a:spcAft>
              <a:buSzPts val="2800"/>
              <a:buNone/>
              <a:defRPr sz="1400"/>
            </a:lvl7pPr>
            <a:lvl8pPr indent="0" lvl="7">
              <a:spcBef>
                <a:spcPts val="0"/>
              </a:spcBef>
              <a:spcAft>
                <a:spcPts val="0"/>
              </a:spcAft>
              <a:buSzPts val="2800"/>
              <a:buNone/>
              <a:defRPr sz="1400"/>
            </a:lvl8pPr>
            <a:lvl9pPr indent="0" lvl="8">
              <a:spcBef>
                <a:spcPts val="0"/>
              </a:spcBef>
              <a:spcAft>
                <a:spcPts val="0"/>
              </a:spcAft>
              <a:buSzPts val="2800"/>
              <a:buNone/>
              <a:defRPr sz="1400"/>
            </a:lvl9pPr>
          </a:lstStyle>
          <a:p/>
        </p:txBody>
      </p:sp>
      <p:sp>
        <p:nvSpPr>
          <p:cNvPr id="80" name="Google Shape;80;p18"/>
          <p:cNvSpPr txBox="1"/>
          <p:nvPr>
            <p:ph idx="1" type="body"/>
          </p:nvPr>
        </p:nvSpPr>
        <p:spPr>
          <a:xfrm>
            <a:off x="623888" y="3442097"/>
            <a:ext cx="7886700" cy="112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600"/>
              </a:spcBef>
              <a:spcAft>
                <a:spcPts val="0"/>
              </a:spcAft>
              <a:buClr>
                <a:srgbClr val="888888"/>
              </a:buClr>
              <a:buSzPts val="14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600"/>
              </a:spcBef>
              <a:spcAft>
                <a:spcPts val="160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81" name="Google Shape;81;p18"/>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82" name="Google Shape;82;p18"/>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83" name="Google Shape;83;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8" name="Shape 88"/>
        <p:cNvGrpSpPr/>
        <p:nvPr/>
      </p:nvGrpSpPr>
      <p:grpSpPr>
        <a:xfrm>
          <a:off x="0" y="0"/>
          <a:ext cx="0" cy="0"/>
          <a:chOff x="0" y="0"/>
          <a:chExt cx="0" cy="0"/>
        </a:xfrm>
      </p:grpSpPr>
      <p:sp>
        <p:nvSpPr>
          <p:cNvPr id="89" name="Google Shape;89;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2" name="Shape 92"/>
        <p:cNvGrpSpPr/>
        <p:nvPr/>
      </p:nvGrpSpPr>
      <p:grpSpPr>
        <a:xfrm>
          <a:off x="0" y="0"/>
          <a:ext cx="0" cy="0"/>
          <a:chOff x="0" y="0"/>
          <a:chExt cx="0" cy="0"/>
        </a:xfrm>
      </p:grpSpPr>
      <p:sp>
        <p:nvSpPr>
          <p:cNvPr id="93" name="Google Shape;93;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5" name="Shape 95"/>
        <p:cNvGrpSpPr/>
        <p:nvPr/>
      </p:nvGrpSpPr>
      <p:grpSpPr>
        <a:xfrm>
          <a:off x="0" y="0"/>
          <a:ext cx="0" cy="0"/>
          <a:chOff x="0" y="0"/>
          <a:chExt cx="0" cy="0"/>
        </a:xfrm>
      </p:grpSpPr>
      <p:sp>
        <p:nvSpPr>
          <p:cNvPr id="96" name="Google Shape;9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9" name="Shape 99"/>
        <p:cNvGrpSpPr/>
        <p:nvPr/>
      </p:nvGrpSpPr>
      <p:grpSpPr>
        <a:xfrm>
          <a:off x="0" y="0"/>
          <a:ext cx="0" cy="0"/>
          <a:chOff x="0" y="0"/>
          <a:chExt cx="0" cy="0"/>
        </a:xfrm>
      </p:grpSpPr>
      <p:sp>
        <p:nvSpPr>
          <p:cNvPr id="100" name="Google Shape;10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2" name="Google Shape;102;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3" name="Google Shape;10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4" name="Shape 104"/>
        <p:cNvGrpSpPr/>
        <p:nvPr/>
      </p:nvGrpSpPr>
      <p:grpSpPr>
        <a:xfrm>
          <a:off x="0" y="0"/>
          <a:ext cx="0" cy="0"/>
          <a:chOff x="0" y="0"/>
          <a:chExt cx="0" cy="0"/>
        </a:xfrm>
      </p:grpSpPr>
      <p:sp>
        <p:nvSpPr>
          <p:cNvPr id="105" name="Google Shape;10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7" name="Shape 107"/>
        <p:cNvGrpSpPr/>
        <p:nvPr/>
      </p:nvGrpSpPr>
      <p:grpSpPr>
        <a:xfrm>
          <a:off x="0" y="0"/>
          <a:ext cx="0" cy="0"/>
          <a:chOff x="0" y="0"/>
          <a:chExt cx="0" cy="0"/>
        </a:xfrm>
      </p:grpSpPr>
      <p:sp>
        <p:nvSpPr>
          <p:cNvPr id="108" name="Google Shape;108;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 name="Google Shape;109;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1" name="Shape 111"/>
        <p:cNvGrpSpPr/>
        <p:nvPr/>
      </p:nvGrpSpPr>
      <p:grpSpPr>
        <a:xfrm>
          <a:off x="0" y="0"/>
          <a:ext cx="0" cy="0"/>
          <a:chOff x="0" y="0"/>
          <a:chExt cx="0" cy="0"/>
        </a:xfrm>
      </p:grpSpPr>
      <p:sp>
        <p:nvSpPr>
          <p:cNvPr id="112" name="Google Shape;112;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3" name="Google Shape;11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4" name="Shape 114"/>
        <p:cNvGrpSpPr/>
        <p:nvPr/>
      </p:nvGrpSpPr>
      <p:grpSpPr>
        <a:xfrm>
          <a:off x="0" y="0"/>
          <a:ext cx="0" cy="0"/>
          <a:chOff x="0" y="0"/>
          <a:chExt cx="0" cy="0"/>
        </a:xfrm>
      </p:grpSpPr>
      <p:sp>
        <p:nvSpPr>
          <p:cNvPr id="115" name="Google Shape;115;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9" name="Google Shape;11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0" name="Shape 120"/>
        <p:cNvGrpSpPr/>
        <p:nvPr/>
      </p:nvGrpSpPr>
      <p:grpSpPr>
        <a:xfrm>
          <a:off x="0" y="0"/>
          <a:ext cx="0" cy="0"/>
          <a:chOff x="0" y="0"/>
          <a:chExt cx="0" cy="0"/>
        </a:xfrm>
      </p:grpSpPr>
      <p:sp>
        <p:nvSpPr>
          <p:cNvPr id="121" name="Google Shape;121;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22" name="Google Shape;12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23" name="Shape 123"/>
        <p:cNvGrpSpPr/>
        <p:nvPr/>
      </p:nvGrpSpPr>
      <p:grpSpPr>
        <a:xfrm>
          <a:off x="0" y="0"/>
          <a:ext cx="0" cy="0"/>
          <a:chOff x="0" y="0"/>
          <a:chExt cx="0" cy="0"/>
        </a:xfrm>
      </p:grpSpPr>
      <p:sp>
        <p:nvSpPr>
          <p:cNvPr id="124" name="Google Shape;124;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7" name="Shape 127"/>
        <p:cNvGrpSpPr/>
        <p:nvPr/>
      </p:nvGrpSpPr>
      <p:grpSpPr>
        <a:xfrm>
          <a:off x="0" y="0"/>
          <a:ext cx="0" cy="0"/>
          <a:chOff x="0" y="0"/>
          <a:chExt cx="0" cy="0"/>
        </a:xfrm>
      </p:grpSpPr>
      <p:sp>
        <p:nvSpPr>
          <p:cNvPr id="128" name="Google Shape;12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объект" type="obj">
  <p:cSld name="OBJECT">
    <p:spTree>
      <p:nvGrpSpPr>
        <p:cNvPr id="129" name="Shape 129"/>
        <p:cNvGrpSpPr/>
        <p:nvPr/>
      </p:nvGrpSpPr>
      <p:grpSpPr>
        <a:xfrm>
          <a:off x="0" y="0"/>
          <a:ext cx="0" cy="0"/>
          <a:chOff x="0" y="0"/>
          <a:chExt cx="0" cy="0"/>
        </a:xfrm>
      </p:grpSpPr>
      <p:sp>
        <p:nvSpPr>
          <p:cNvPr id="130" name="Google Shape;130;p31"/>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131" name="Google Shape;131;p31"/>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2" name="Google Shape;132;p31"/>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33" name="Google Shape;133;p31"/>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34" name="Google Shape;134;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p:cSld name="SECTION_HEADER_1">
    <p:spTree>
      <p:nvGrpSpPr>
        <p:cNvPr id="135" name="Shape 135"/>
        <p:cNvGrpSpPr/>
        <p:nvPr/>
      </p:nvGrpSpPr>
      <p:grpSpPr>
        <a:xfrm>
          <a:off x="0" y="0"/>
          <a:ext cx="0" cy="0"/>
          <a:chOff x="0" y="0"/>
          <a:chExt cx="0" cy="0"/>
        </a:xfrm>
      </p:grpSpPr>
      <p:sp>
        <p:nvSpPr>
          <p:cNvPr id="136" name="Google Shape;136;p32"/>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137" name="Google Shape;137;p32"/>
          <p:cNvSpPr txBox="1"/>
          <p:nvPr>
            <p:ph idx="1" type="body"/>
          </p:nvPr>
        </p:nvSpPr>
        <p:spPr>
          <a:xfrm>
            <a:off x="623888" y="3442097"/>
            <a:ext cx="7886700" cy="112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600"/>
              </a:spcBef>
              <a:spcAft>
                <a:spcPts val="0"/>
              </a:spcAft>
              <a:buClr>
                <a:srgbClr val="888888"/>
              </a:buClr>
              <a:buSzPts val="14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600"/>
              </a:spcBef>
              <a:spcAft>
                <a:spcPts val="160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138" name="Google Shape;138;p32"/>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39" name="Google Shape;139;p32"/>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40" name="Google Shape;140;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Сравнение" type="twoTxTwoObj">
  <p:cSld name="TWO_OBJECTS_WITH_TEXT">
    <p:spTree>
      <p:nvGrpSpPr>
        <p:cNvPr id="141" name="Shape 141"/>
        <p:cNvGrpSpPr/>
        <p:nvPr/>
      </p:nvGrpSpPr>
      <p:grpSpPr>
        <a:xfrm>
          <a:off x="0" y="0"/>
          <a:ext cx="0" cy="0"/>
          <a:chOff x="0" y="0"/>
          <a:chExt cx="0" cy="0"/>
        </a:xfrm>
      </p:grpSpPr>
      <p:sp>
        <p:nvSpPr>
          <p:cNvPr id="142" name="Google Shape;142;p33"/>
          <p:cNvSpPr txBox="1"/>
          <p:nvPr>
            <p:ph type="title"/>
          </p:nvPr>
        </p:nvSpPr>
        <p:spPr>
          <a:xfrm>
            <a:off x="629841" y="273844"/>
            <a:ext cx="7886700" cy="9942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143" name="Google Shape;143;p33"/>
          <p:cNvSpPr txBox="1"/>
          <p:nvPr>
            <p:ph idx="1" type="body"/>
          </p:nvPr>
        </p:nvSpPr>
        <p:spPr>
          <a:xfrm>
            <a:off x="629841" y="1260872"/>
            <a:ext cx="38682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1600"/>
              </a:spcBef>
              <a:spcAft>
                <a:spcPts val="0"/>
              </a:spcAft>
              <a:buClr>
                <a:schemeClr val="dk1"/>
              </a:buClr>
              <a:buSzPts val="14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6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600"/>
              </a:spcBef>
              <a:spcAft>
                <a:spcPts val="160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44" name="Google Shape;144;p33"/>
          <p:cNvSpPr txBox="1"/>
          <p:nvPr>
            <p:ph idx="2" type="body"/>
          </p:nvPr>
        </p:nvSpPr>
        <p:spPr>
          <a:xfrm>
            <a:off x="629841" y="1878806"/>
            <a:ext cx="38682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3"/>
          <p:cNvSpPr txBox="1"/>
          <p:nvPr>
            <p:ph idx="3" type="body"/>
          </p:nvPr>
        </p:nvSpPr>
        <p:spPr>
          <a:xfrm>
            <a:off x="4629150" y="1260872"/>
            <a:ext cx="38874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1600"/>
              </a:spcBef>
              <a:spcAft>
                <a:spcPts val="0"/>
              </a:spcAft>
              <a:buClr>
                <a:schemeClr val="dk1"/>
              </a:buClr>
              <a:buSzPts val="14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6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600"/>
              </a:spcBef>
              <a:spcAft>
                <a:spcPts val="160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146" name="Google Shape;146;p33"/>
          <p:cNvSpPr txBox="1"/>
          <p:nvPr>
            <p:ph idx="4" type="body"/>
          </p:nvPr>
        </p:nvSpPr>
        <p:spPr>
          <a:xfrm>
            <a:off x="4629150" y="1878806"/>
            <a:ext cx="38874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33"/>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48" name="Google Shape;148;p33"/>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49" name="Google Shape;149;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Объект с подписью" type="objTx">
  <p:cSld name="OBJECT_WITH_CAPTION_TEXT">
    <p:spTree>
      <p:nvGrpSpPr>
        <p:cNvPr id="150" name="Shape 150"/>
        <p:cNvGrpSpPr/>
        <p:nvPr/>
      </p:nvGrpSpPr>
      <p:grpSpPr>
        <a:xfrm>
          <a:off x="0" y="0"/>
          <a:ext cx="0" cy="0"/>
          <a:chOff x="0" y="0"/>
          <a:chExt cx="0" cy="0"/>
        </a:xfrm>
      </p:grpSpPr>
      <p:sp>
        <p:nvSpPr>
          <p:cNvPr id="151" name="Google Shape;151;p34"/>
          <p:cNvSpPr txBox="1"/>
          <p:nvPr>
            <p:ph type="title"/>
          </p:nvPr>
        </p:nvSpPr>
        <p:spPr>
          <a:xfrm>
            <a:off x="629841" y="342900"/>
            <a:ext cx="2949300" cy="12000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152" name="Google Shape;152;p34"/>
          <p:cNvSpPr txBox="1"/>
          <p:nvPr>
            <p:ph idx="1" type="body"/>
          </p:nvPr>
        </p:nvSpPr>
        <p:spPr>
          <a:xfrm>
            <a:off x="3887391" y="740569"/>
            <a:ext cx="4629000" cy="3655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16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1600"/>
              </a:spcBef>
              <a:spcAft>
                <a:spcPts val="160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3" name="Google Shape;153;p34"/>
          <p:cNvSpPr txBox="1"/>
          <p:nvPr>
            <p:ph idx="2" type="body"/>
          </p:nvPr>
        </p:nvSpPr>
        <p:spPr>
          <a:xfrm>
            <a:off x="629841" y="1543050"/>
            <a:ext cx="2949300" cy="2858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Clr>
                <a:schemeClr val="dk1"/>
              </a:buClr>
              <a:buSzPts val="18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1600"/>
              </a:spcBef>
              <a:spcAft>
                <a:spcPts val="0"/>
              </a:spcAft>
              <a:buClr>
                <a:schemeClr val="dk1"/>
              </a:buClr>
              <a:buSzPts val="14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600"/>
              </a:spcBef>
              <a:spcAft>
                <a:spcPts val="0"/>
              </a:spcAft>
              <a:buClr>
                <a:schemeClr val="dk1"/>
              </a:buClr>
              <a:buSzPts val="14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600"/>
              </a:spcBef>
              <a:spcAft>
                <a:spcPts val="160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154" name="Google Shape;154;p34"/>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55" name="Google Shape;155;p34"/>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56" name="Google Shape;156;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Пользовательский макет">
  <p:cSld name="2_Пользовательский макет">
    <p:spTree>
      <p:nvGrpSpPr>
        <p:cNvPr id="157" name="Shape 157"/>
        <p:cNvGrpSpPr/>
        <p:nvPr/>
      </p:nvGrpSpPr>
      <p:grpSpPr>
        <a:xfrm>
          <a:off x="0" y="0"/>
          <a:ext cx="0" cy="0"/>
          <a:chOff x="0" y="0"/>
          <a:chExt cx="0" cy="0"/>
        </a:xfrm>
      </p:grpSpPr>
      <p:sp>
        <p:nvSpPr>
          <p:cNvPr id="158" name="Google Shape;158;p35"/>
          <p:cNvSpPr txBox="1"/>
          <p:nvPr>
            <p:ph type="title"/>
          </p:nvPr>
        </p:nvSpPr>
        <p:spPr>
          <a:xfrm>
            <a:off x="1871700" y="94739"/>
            <a:ext cx="6815100" cy="748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B592A"/>
              </a:buClr>
              <a:buSzPts val="2800"/>
              <a:buFont typeface="Arial"/>
              <a:buNone/>
              <a:defRPr b="1" i="0" sz="2000" u="none" cap="none" strike="noStrike">
                <a:solidFill>
                  <a:srgbClr val="0B592A"/>
                </a:solidFill>
                <a:latin typeface="Arial"/>
                <a:ea typeface="Arial"/>
                <a:cs typeface="Arial"/>
                <a:sym typeface="Arial"/>
              </a:defRPr>
            </a:lvl1pPr>
            <a:lvl2pPr indent="0" lvl="1" rtl="0">
              <a:spcBef>
                <a:spcPts val="0"/>
              </a:spcBef>
              <a:spcAft>
                <a:spcPts val="0"/>
              </a:spcAft>
              <a:buSzPts val="2800"/>
              <a:buFont typeface="Arial"/>
              <a:buNone/>
              <a:defRPr sz="1800"/>
            </a:lvl2pPr>
            <a:lvl3pPr indent="0" lvl="2" rtl="0">
              <a:spcBef>
                <a:spcPts val="0"/>
              </a:spcBef>
              <a:spcAft>
                <a:spcPts val="0"/>
              </a:spcAft>
              <a:buSzPts val="2800"/>
              <a:buFont typeface="Arial"/>
              <a:buNone/>
              <a:defRPr sz="1800"/>
            </a:lvl3pPr>
            <a:lvl4pPr indent="0" lvl="3" rtl="0">
              <a:spcBef>
                <a:spcPts val="0"/>
              </a:spcBef>
              <a:spcAft>
                <a:spcPts val="0"/>
              </a:spcAft>
              <a:buSzPts val="2800"/>
              <a:buFont typeface="Arial"/>
              <a:buNone/>
              <a:defRPr sz="1800"/>
            </a:lvl4pPr>
            <a:lvl5pPr indent="0" lvl="4" rtl="0">
              <a:spcBef>
                <a:spcPts val="0"/>
              </a:spcBef>
              <a:spcAft>
                <a:spcPts val="0"/>
              </a:spcAft>
              <a:buSzPts val="2800"/>
              <a:buFont typeface="Arial"/>
              <a:buNone/>
              <a:defRPr sz="1800"/>
            </a:lvl5pPr>
            <a:lvl6pPr indent="0" lvl="5" rtl="0">
              <a:spcBef>
                <a:spcPts val="0"/>
              </a:spcBef>
              <a:spcAft>
                <a:spcPts val="0"/>
              </a:spcAft>
              <a:buSzPts val="2800"/>
              <a:buFont typeface="Arial"/>
              <a:buNone/>
              <a:defRPr sz="1800"/>
            </a:lvl6pPr>
            <a:lvl7pPr indent="0" lvl="6" rtl="0">
              <a:spcBef>
                <a:spcPts val="0"/>
              </a:spcBef>
              <a:spcAft>
                <a:spcPts val="0"/>
              </a:spcAft>
              <a:buSzPts val="2800"/>
              <a:buFont typeface="Arial"/>
              <a:buNone/>
              <a:defRPr sz="1800"/>
            </a:lvl7pPr>
            <a:lvl8pPr indent="0" lvl="7" rtl="0">
              <a:spcBef>
                <a:spcPts val="0"/>
              </a:spcBef>
              <a:spcAft>
                <a:spcPts val="0"/>
              </a:spcAft>
              <a:buSzPts val="2800"/>
              <a:buFont typeface="Arial"/>
              <a:buNone/>
              <a:defRPr sz="1800"/>
            </a:lvl8pPr>
            <a:lvl9pPr indent="0" lvl="8" rtl="0">
              <a:spcBef>
                <a:spcPts val="0"/>
              </a:spcBef>
              <a:spcAft>
                <a:spcPts val="0"/>
              </a:spcAft>
              <a:buSzPts val="2800"/>
              <a:buFont typeface="Arial"/>
              <a:buNone/>
              <a:defRPr sz="1800"/>
            </a:lvl9pPr>
          </a:lstStyle>
          <a:p/>
        </p:txBody>
      </p:sp>
      <p:sp>
        <p:nvSpPr>
          <p:cNvPr id="159" name="Google Shape;159;p35"/>
          <p:cNvSpPr txBox="1"/>
          <p:nvPr>
            <p:ph idx="1" type="body"/>
          </p:nvPr>
        </p:nvSpPr>
        <p:spPr>
          <a:xfrm>
            <a:off x="457200" y="1074420"/>
            <a:ext cx="8229600" cy="38037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240"/>
              </a:spcBef>
              <a:spcAft>
                <a:spcPts val="0"/>
              </a:spcAft>
              <a:buClr>
                <a:srgbClr val="464648"/>
              </a:buClr>
              <a:buSzPts val="1200"/>
              <a:buFont typeface="Arial"/>
              <a:buChar char="•"/>
              <a:defRPr b="0" i="0" sz="1200" u="none" cap="none" strike="noStrike">
                <a:solidFill>
                  <a:srgbClr val="464648"/>
                </a:solidFill>
                <a:latin typeface="Arial"/>
                <a:ea typeface="Arial"/>
                <a:cs typeface="Arial"/>
                <a:sym typeface="Arial"/>
              </a:defRPr>
            </a:lvl1pPr>
            <a:lvl2pPr indent="-292100" lvl="1" marL="914400" marR="0" rtl="0" algn="l">
              <a:lnSpc>
                <a:spcPct val="100000"/>
              </a:lnSpc>
              <a:spcBef>
                <a:spcPts val="200"/>
              </a:spcBef>
              <a:spcAft>
                <a:spcPts val="0"/>
              </a:spcAft>
              <a:buClr>
                <a:srgbClr val="464648"/>
              </a:buClr>
              <a:buSzPts val="1000"/>
              <a:buFont typeface="Arial"/>
              <a:buChar char="–"/>
              <a:defRPr b="0" i="0" sz="1000" u="none" cap="none" strike="noStrike">
                <a:solidFill>
                  <a:srgbClr val="464648"/>
                </a:solidFill>
                <a:latin typeface="Arial"/>
                <a:ea typeface="Arial"/>
                <a:cs typeface="Arial"/>
                <a:sym typeface="Arial"/>
              </a:defRPr>
            </a:lvl2pPr>
            <a:lvl3pPr indent="-292100" lvl="2" marL="1371600" marR="0" rtl="0" algn="l">
              <a:lnSpc>
                <a:spcPct val="100000"/>
              </a:lnSpc>
              <a:spcBef>
                <a:spcPts val="200"/>
              </a:spcBef>
              <a:spcAft>
                <a:spcPts val="0"/>
              </a:spcAft>
              <a:buClr>
                <a:srgbClr val="464648"/>
              </a:buClr>
              <a:buSzPts val="1000"/>
              <a:buFont typeface="Arial"/>
              <a:buChar char="•"/>
              <a:defRPr b="0" i="0" sz="1000" u="none" cap="none" strike="noStrike">
                <a:solidFill>
                  <a:srgbClr val="464648"/>
                </a:solidFill>
                <a:latin typeface="Arial"/>
                <a:ea typeface="Arial"/>
                <a:cs typeface="Arial"/>
                <a:sym typeface="Arial"/>
              </a:defRPr>
            </a:lvl3pPr>
            <a:lvl4pPr indent="-285750" lvl="3" marL="1828800" marR="0" rtl="0" algn="l">
              <a:lnSpc>
                <a:spcPct val="100000"/>
              </a:lnSpc>
              <a:spcBef>
                <a:spcPts val="180"/>
              </a:spcBef>
              <a:spcAft>
                <a:spcPts val="0"/>
              </a:spcAft>
              <a:buClr>
                <a:srgbClr val="464648"/>
              </a:buClr>
              <a:buSzPts val="900"/>
              <a:buFont typeface="Arial"/>
              <a:buChar char="–"/>
              <a:defRPr b="0" i="0" sz="900" u="none" cap="none" strike="noStrike">
                <a:solidFill>
                  <a:srgbClr val="464648"/>
                </a:solidFill>
                <a:latin typeface="Arial"/>
                <a:ea typeface="Arial"/>
                <a:cs typeface="Arial"/>
                <a:sym typeface="Arial"/>
              </a:defRPr>
            </a:lvl4pPr>
            <a:lvl5pPr indent="-279400" lvl="4" marL="2286000" marR="0" rtl="0" algn="l">
              <a:lnSpc>
                <a:spcPct val="100000"/>
              </a:lnSpc>
              <a:spcBef>
                <a:spcPts val="160"/>
              </a:spcBef>
              <a:spcAft>
                <a:spcPts val="0"/>
              </a:spcAft>
              <a:buClr>
                <a:srgbClr val="464648"/>
              </a:buClr>
              <a:buSzPts val="800"/>
              <a:buFont typeface="Arial"/>
              <a:buChar char="•"/>
              <a:defRPr b="0" i="0" sz="800" u="none" cap="none" strike="noStrike">
                <a:solidFill>
                  <a:srgbClr val="464648"/>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 showMasterSp="0">
  <p:cSld name="Head">
    <p:spTree>
      <p:nvGrpSpPr>
        <p:cNvPr id="160" name="Shape 160"/>
        <p:cNvGrpSpPr/>
        <p:nvPr/>
      </p:nvGrpSpPr>
      <p:grpSpPr>
        <a:xfrm>
          <a:off x="0" y="0"/>
          <a:ext cx="0" cy="0"/>
          <a:chOff x="0" y="0"/>
          <a:chExt cx="0" cy="0"/>
        </a:xfrm>
      </p:grpSpPr>
      <p:pic>
        <p:nvPicPr>
          <p:cNvPr id="161" name="Google Shape;161;p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2" name="Google Shape;162;p36"/>
          <p:cNvSpPr/>
          <p:nvPr/>
        </p:nvSpPr>
        <p:spPr>
          <a:xfrm>
            <a:off x="8608218" y="4274343"/>
            <a:ext cx="357174" cy="35717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A21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3800" u="none" cap="none" strike="noStrike">
              <a:solidFill>
                <a:srgbClr val="000000"/>
              </a:solidFill>
              <a:latin typeface="Cabin"/>
              <a:ea typeface="Cabin"/>
              <a:cs typeface="Cabin"/>
              <a:sym typeface="Cabin"/>
            </a:endParaRPr>
          </a:p>
        </p:txBody>
      </p:sp>
      <p:sp>
        <p:nvSpPr>
          <p:cNvPr id="163" name="Google Shape;163;p36"/>
          <p:cNvSpPr/>
          <p:nvPr/>
        </p:nvSpPr>
        <p:spPr>
          <a:xfrm>
            <a:off x="2997994" y="3979069"/>
            <a:ext cx="228600" cy="228600"/>
          </a:xfrm>
          <a:prstGeom prst="rect">
            <a:avLst/>
          </a:prstGeom>
          <a:solidFill>
            <a:srgbClr val="4180F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3800" u="none" cap="none" strike="noStrike">
              <a:solidFill>
                <a:srgbClr val="000000"/>
              </a:solidFill>
              <a:latin typeface="Cabin"/>
              <a:ea typeface="Cabin"/>
              <a:cs typeface="Cabin"/>
              <a:sym typeface="Cabin"/>
            </a:endParaRPr>
          </a:p>
        </p:txBody>
      </p:sp>
      <p:cxnSp>
        <p:nvCxnSpPr>
          <p:cNvPr id="164" name="Google Shape;164;p36"/>
          <p:cNvCxnSpPr/>
          <p:nvPr/>
        </p:nvCxnSpPr>
        <p:spPr>
          <a:xfrm>
            <a:off x="723900" y="3462338"/>
            <a:ext cx="1069800" cy="391200"/>
          </a:xfrm>
          <a:prstGeom prst="straightConnector1">
            <a:avLst/>
          </a:prstGeom>
          <a:noFill/>
          <a:ln cap="flat" cmpd="sng" w="381000">
            <a:solidFill>
              <a:srgbClr val="479B43"/>
            </a:solidFill>
            <a:prstDash val="solid"/>
            <a:miter lim="8000"/>
            <a:headEnd len="sm" w="sm" type="none"/>
            <a:tailEnd len="sm" w="sm" type="none"/>
          </a:ln>
        </p:spPr>
      </p:cxnSp>
      <p:sp>
        <p:nvSpPr>
          <p:cNvPr id="165" name="Google Shape;165;p36"/>
          <p:cNvSpPr/>
          <p:nvPr/>
        </p:nvSpPr>
        <p:spPr>
          <a:xfrm>
            <a:off x="7634288" y="1157288"/>
            <a:ext cx="195300" cy="195300"/>
          </a:xfrm>
          <a:prstGeom prst="rect">
            <a:avLst/>
          </a:prstGeom>
          <a:solidFill>
            <a:srgbClr val="E59C4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3800" u="none" cap="none" strike="noStrike">
              <a:solidFill>
                <a:srgbClr val="000000"/>
              </a:solidFill>
              <a:latin typeface="Cabin"/>
              <a:ea typeface="Cabin"/>
              <a:cs typeface="Cabin"/>
              <a:sym typeface="Cabin"/>
            </a:endParaRPr>
          </a:p>
        </p:txBody>
      </p:sp>
      <p:pic>
        <p:nvPicPr>
          <p:cNvPr id="166" name="Google Shape;166;p36"/>
          <p:cNvPicPr preferRelativeResize="0"/>
          <p:nvPr/>
        </p:nvPicPr>
        <p:blipFill rotWithShape="1">
          <a:blip r:embed="rId3">
            <a:alphaModFix/>
          </a:blip>
          <a:srcRect b="0" l="0" r="0" t="0"/>
          <a:stretch/>
        </p:blipFill>
        <p:spPr>
          <a:xfrm>
            <a:off x="2871788" y="510222"/>
            <a:ext cx="2705100" cy="1262400"/>
          </a:xfrm>
          <a:prstGeom prst="rect">
            <a:avLst/>
          </a:prstGeom>
          <a:noFill/>
          <a:ln>
            <a:noFill/>
          </a:ln>
        </p:spPr>
      </p:pic>
      <p:sp>
        <p:nvSpPr>
          <p:cNvPr id="167" name="Google Shape;167;p36"/>
          <p:cNvSpPr/>
          <p:nvPr/>
        </p:nvSpPr>
        <p:spPr>
          <a:xfrm>
            <a:off x="5231606" y="3488531"/>
            <a:ext cx="938196" cy="93819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79B4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3800" u="none" cap="none" strike="noStrike">
              <a:solidFill>
                <a:srgbClr val="000000"/>
              </a:solidFill>
              <a:latin typeface="Cabin"/>
              <a:ea typeface="Cabin"/>
              <a:cs typeface="Cabin"/>
              <a:sym typeface="Cabin"/>
            </a:endParaRPr>
          </a:p>
        </p:txBody>
      </p:sp>
      <p:sp>
        <p:nvSpPr>
          <p:cNvPr id="168" name="Google Shape;168;p36"/>
          <p:cNvSpPr txBox="1"/>
          <p:nvPr>
            <p:ph type="title"/>
          </p:nvPr>
        </p:nvSpPr>
        <p:spPr>
          <a:xfrm>
            <a:off x="812854" y="1962061"/>
            <a:ext cx="7518300" cy="638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C9DAF8"/>
              </a:buClr>
              <a:buSzPts val="3000"/>
              <a:buNone/>
              <a:defRPr sz="3000">
                <a:solidFill>
                  <a:srgbClr val="C9DAF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18" Type="http://schemas.openxmlformats.org/officeDocument/2006/relationships/theme" Target="../theme/theme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6" name="Google Shape;86;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7" name="Google Shape;8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73.png"/><Relationship Id="rId4" Type="http://schemas.openxmlformats.org/officeDocument/2006/relationships/hyperlink" Target="http://spectrum.ieee.org/tech-talk/computing/hardware/ibms-braininspired-computer-chip-comes-from-the-future"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64.png"/><Relationship Id="rId4" Type="http://schemas.openxmlformats.org/officeDocument/2006/relationships/hyperlink" Target="http://arxiv.org/abs/1603.08270"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newsroom.intel.com/editorials/intels-new-self-learning-chip-promises-accelerate-artificial-intelligence/" TargetMode="External"/><Relationship Id="rId4" Type="http://schemas.openxmlformats.org/officeDocument/2006/relationships/image" Target="../media/image6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hyperlink" Target="https://newsroom.intel.com/editorials/intels-new-self-learning-chip-promises-accelerate-artificial-intelligence/" TargetMode="External"/><Relationship Id="rId4" Type="http://schemas.openxmlformats.org/officeDocument/2006/relationships/image" Target="../media/image6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www.technologyreview.com/s/537211/a-better-way-to-build-brain-inspired-chips/" TargetMode="External"/><Relationship Id="rId4" Type="http://schemas.openxmlformats.org/officeDocument/2006/relationships/hyperlink" Target="http://www.forbes.com/sites/alexknapp/2015/09/09/this-startup-has-a-brain-inspired-chip-for-machine-learning/#5007095d51a2" TargetMode="External"/><Relationship Id="rId5" Type="http://schemas.openxmlformats.org/officeDocument/2006/relationships/hyperlink" Target="http://www.eetimes.com/document.asp?doc_id=1327068"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www.technologyreview.com/s/603495/10-breakthrough-technologies-2017-practical-quantum-computers/" TargetMode="External"/><Relationship Id="rId4" Type="http://schemas.openxmlformats.org/officeDocument/2006/relationships/image" Target="../media/image57.png"/><Relationship Id="rId5" Type="http://schemas.openxmlformats.org/officeDocument/2006/relationships/image" Target="../media/image59.png"/><Relationship Id="rId6" Type="http://schemas.openxmlformats.org/officeDocument/2006/relationships/image" Target="../media/image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5.png"/><Relationship Id="rId4" Type="http://schemas.openxmlformats.org/officeDocument/2006/relationships/image" Target="../media/image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research.googleblog.com/2013/05/launching-quantum-artificial.html"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cience.sciencemag.org/content/early/2014/06/18/science.1252319"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research.googleblog.com/2015/12/when-can-quantum-annealing-win.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research.googleblog.com/2016/07/towards-exact-quantum-description-of.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hyperlink" Target="https://spectrum.ieee.org/computing/hardware/google-plans-to-demonstrate-the-supremacy-of-quantum-computing" TargetMode="External"/><Relationship Id="rId4" Type="http://schemas.openxmlformats.org/officeDocument/2006/relationships/image" Target="../media/image6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s://www.bloomberg.com/news/articles/2017-09-13/ibm-makes-breakthrough-in-race-to-commercialize-quantum-computers" TargetMode="External"/><Relationship Id="rId4" Type="http://schemas.openxmlformats.org/officeDocument/2006/relationships/hyperlink" Target="https://phys.org/news/2017-05-ibm-powerful-universal-quantum-processors.html" TargetMode="External"/><Relationship Id="rId5" Type="http://schemas.openxmlformats.org/officeDocument/2006/relationships/image" Target="../media/image7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www.technologyreview.com/s/609094/quantum-inside-intel-manufactures-an-exotic-new-chip/" TargetMode="External"/><Relationship Id="rId4" Type="http://schemas.openxmlformats.org/officeDocument/2006/relationships/hyperlink" Target="https://newsroom.intel.com/news/intel-delivers-17-qubit-superconducting-chip-advanced-packaging-qutech/" TargetMode="External"/><Relationship Id="rId5" Type="http://schemas.openxmlformats.org/officeDocument/2006/relationships/image" Target="../media/image6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hyperlink" Target="https://www.youtube.com/watch?v=ETJcALOplOA" TargetMode="External"/><Relationship Id="rId4" Type="http://schemas.openxmlformats.org/officeDocument/2006/relationships/hyperlink" Target="http://www.research.ibm.com/quantum/expertise.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www.nextplatform.com/2016/03/13/shiny-new-open-compute-gear-roadmap-ahead/" TargetMode="External"/><Relationship Id="rId4" Type="http://schemas.openxmlformats.org/officeDocument/2006/relationships/hyperlink" Target="http://www.nature.com/news/south-korea-trumpets-860-million-ai-fund-after-alphago-shock-1.19595" TargetMode="External"/><Relationship Id="rId5" Type="http://schemas.openxmlformats.org/officeDocument/2006/relationships/hyperlink" Target="http://futurism.com/chinese-artificial-intelligence-team-announces-plans-challenge-googles-alphag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hyperlink" Target="http://www.spacemachine.net/views/2016/3/datasets-over-algorithm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cacm.acm.org/magazines/2014/1/170863-a-historical-perspective-of-speech-recognition/abstract" TargetMode="Externa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benchmark.ini.rub.de/index.php?section=gtsrb&amp;subsection=results#" TargetMode="External"/><Relationship Id="rId4" Type="http://schemas.openxmlformats.org/officeDocument/2006/relationships/image" Target="../media/image11.png"/><Relationship Id="rId5" Type="http://schemas.openxmlformats.org/officeDocument/2006/relationships/hyperlink" Target="http://people.idsia.ch/~juergen/superhumanpatternrecognition.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ufldl.stanford.edu/housenumbers/" TargetMode="Externa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richzhang.github.io/colorization/" TargetMode="Externa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evolvingai.org/ppgn" TargetMode="Externa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arxiv.org/abs/1612.03242" TargetMode="Externa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hyperlink" Target="http://arxiv.org/abs/1411.4555"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arxiv.org/abs/1511.07571" TargetMode="Externa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dailymail.co.uk/sciencetech/article-3214634/The-algorithm-learn-copy-artist-Neural-network-recreate-snaps-style-Van-Gogh-Picasso.html" TargetMode="External"/><Relationship Id="rId4" Type="http://schemas.openxmlformats.org/officeDocument/2006/relationships/image" Target="../media/image1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arxiv.org/abs/1703.07511" TargetMode="Externa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hyperlink" Target="https://www.skype.com/en/features/skype-translato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arxiv.org/abs/1410.8206" TargetMode="Externa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bit.ly/mt_nov2017" TargetMode="Externa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arxiv.org/abs/1708.08151" TargetMode="Externa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 Id="rId4" Type="http://schemas.openxmlformats.org/officeDocument/2006/relationships/image" Target="../media/image2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youtube.com/watch?v=YuyT2SDcYrU" TargetMode="Externa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jpg"/><Relationship Id="rId4" Type="http://schemas.openxmlformats.org/officeDocument/2006/relationships/image" Target="../media/image47.jpg"/><Relationship Id="rId5" Type="http://schemas.openxmlformats.org/officeDocument/2006/relationships/hyperlink" Target="https://www.youtube.com/watch?v=KTrgRYa2wbI"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people.idsia.ch/~juergen/gecco2013torcs.pdf" TargetMode="External"/><Relationship Id="rId4" Type="http://schemas.openxmlformats.org/officeDocument/2006/relationships/hyperlink" Target="http://people.idsia.ch/~juergen/compressednetworksearch.html" TargetMode="External"/><Relationship Id="rId5"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3.png"/><Relationship Id="rId4" Type="http://schemas.openxmlformats.org/officeDocument/2006/relationships/hyperlink" Target="https://deepmind.com/blog/alphago-zero-learning-scratch/"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deepmind.com/blog/deepmind-ai-reduces-google-data-centre-cooling-bill-40/" TargetMode="Externa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rll.berkeley.edu/deeplearningrobotics/" TargetMode="Externa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36.png"/><Relationship Id="rId4" Type="http://schemas.openxmlformats.org/officeDocument/2006/relationships/hyperlink" Target="http://www.labsix.org/physical-objects-that-fool-neural-net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www.aaai.org/Magazine/Watson/watson.php"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www.novaspivack.com/technology/how-hisiri-works-interview-with-tom-gruber-cto-of-siri" TargetMode="External"/><Relationship Id="rId4" Type="http://schemas.openxmlformats.org/officeDocument/2006/relationships/hyperlink" Target="http://venturebeat.com/2015/10/02/apple-acquires-deep-learning-startup-vocaliq-to-make-siri-smarter/" TargetMode="External"/><Relationship Id="rId5" Type="http://schemas.openxmlformats.org/officeDocument/2006/relationships/hyperlink" Target="http://www.informationweek.com/mobile/mobile-applications/apple-acquires-perceptio-a-deep-learning-ai-specialist/d/d-id/1322502"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9.png"/><Relationship Id="rId4" Type="http://schemas.openxmlformats.org/officeDocument/2006/relationships/hyperlink" Target="https://drive.google.com/file/d/0B_hicYJxvbiOSnM2TzZGcGxPZ1U/view"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blog.openai.com/evolution-strategies/" TargetMode="External"/><Relationship Id="rId4" Type="http://schemas.openxmlformats.org/officeDocument/2006/relationships/hyperlink" Target="https://medium.com/@moocaholic/2017-the-year-of-neuroevolution-30e59ae8fe18" TargetMode="External"/><Relationship Id="rId5" Type="http://schemas.openxmlformats.org/officeDocument/2006/relationships/hyperlink" Target="https://www.oreilly.com/ideas/neuroevolution-a-different-kind-of-deep-learning"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5.png"/><Relationship Id="rId4" Type="http://schemas.openxmlformats.org/officeDocument/2006/relationships/image" Target="../media/image44.jpg"/><Relationship Id="rId5" Type="http://schemas.openxmlformats.org/officeDocument/2006/relationships/image" Target="../media/image72.png"/><Relationship Id="rId6" Type="http://schemas.openxmlformats.org/officeDocument/2006/relationships/image" Target="../media/image8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appleinsider.com/articles/17/09/23/inside-iphone-8-apples-a11-bionic-introduces-5-new-custom-silicon-engines" TargetMode="Externa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www.qualcomm.com/news/onq/2017/08/16/we-are-making-device-ai-ubiquitous" TargetMode="External"/><Relationship Id="rId4"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developer.movidius.com/" TargetMode="External"/><Relationship Id="rId4" Type="http://schemas.openxmlformats.org/officeDocument/2006/relationships/hyperlink" Target="https://www.movidius.com/solutions/vision-processing-unit" TargetMode="External"/><Relationship Id="rId5" Type="http://schemas.openxmlformats.org/officeDocument/2006/relationships/image" Target="../media/image4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blogs.msdn.microsoft.com/msr_er/2015/11/12/project-catapult-servers-available-to-academic-researchers/" TargetMode="External"/><Relationship Id="rId4" Type="http://schemas.openxmlformats.org/officeDocument/2006/relationships/hyperlink" Target="http://www.hotchips.org/wp-content/uploads/hc_archives/hc26/HC26-12-day2-epub/HC26.12-5-FPGAs-epub/HC26.12.545-Soft-Def-Acc-Ouyang-baidu-v3--baidu-v4.pdf" TargetMode="External"/><Relationship Id="rId5" Type="http://schemas.openxmlformats.org/officeDocument/2006/relationships/hyperlink" Target="http://www.nextplatform.com/2016/03/14/intel-marrying-fpga-beefy-broadwell-open-compute-future/" TargetMode="External"/><Relationship Id="rId6" Type="http://schemas.openxmlformats.org/officeDocument/2006/relationships/hyperlink" Target="http://www.eetimes.com/document.asp?doc_id=1328523&amp;" TargetMode="External"/><Relationship Id="rId7" Type="http://schemas.openxmlformats.org/officeDocument/2006/relationships/hyperlink" Target="https://www.movidius.com/myriadx"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cloudplatform.googleblog.com/2016/05/Google-supercharges-machine-learning-tasks-with-custom-chip.html" TargetMode="External"/><Relationship Id="rId4" Type="http://schemas.openxmlformats.org/officeDocument/2006/relationships/hyperlink" Target="https://cloudplatform.googleblog.com/2017/04/quantifying-the-performance-of-the-TPU-our-first-machine-learning-chip.html" TargetMode="External"/><Relationship Id="rId5" Type="http://schemas.openxmlformats.org/officeDocument/2006/relationships/image" Target="../media/image53.png"/><Relationship Id="rId6"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blog.google/topics/google-cloud/google-cloud-offer-tpus-machine-learning/" TargetMode="External"/><Relationship Id="rId4" Type="http://schemas.openxmlformats.org/officeDocument/2006/relationships/hyperlink" Target="https://cloud.google.com/tpu/" TargetMode="External"/><Relationship Id="rId5" Type="http://schemas.openxmlformats.org/officeDocument/2006/relationships/image" Target="../media/image8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6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cloud.google.com/tpu/" TargetMode="External"/><Relationship Id="rId4" Type="http://schemas.openxmlformats.org/officeDocument/2006/relationships/image" Target="../media/image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9.png"/><Relationship Id="rId4" Type="http://schemas.openxmlformats.org/officeDocument/2006/relationships/hyperlink" Target="http://datacenterfrontier.com/intel-unveils-fpga-to-accelerate-ai-neural-network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www.top500.org/news/intel-spills-details-on-knights-mill-processor/" TargetMode="External"/><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newsroom.intel.com/editorials/intel-pioneers-new-technologies-advance-artificial-intelligence/" TargetMode="External"/><Relationship Id="rId4" Type="http://schemas.openxmlformats.org/officeDocument/2006/relationships/image" Target="../media/image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www.sophon.ai/blog/view.html?id=12" TargetMode="External"/><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www.sophon.ai/blog/view.html?id=12" TargetMode="External"/><Relationship Id="rId4" Type="http://schemas.openxmlformats.org/officeDocument/2006/relationships/image" Target="../media/image6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www.technologyreview.com/s/526506/neuromorphic-chips/" TargetMode="External"/><Relationship Id="rId4" Type="http://schemas.openxmlformats.org/officeDocument/2006/relationships/image" Target="../media/image58.png"/><Relationship Id="rId5" Type="http://schemas.openxmlformats.org/officeDocument/2006/relationships/hyperlink" Target="http://www.eetimes.com/document.asp?doc_id=1327791"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www.extremetech.com/computing/200090-qualcomms-cognitive-compute-processors-are-coming-to-snapdragon-820" TargetMode="External"/><Relationship Id="rId4" Type="http://schemas.openxmlformats.org/officeDocument/2006/relationships/image" Target="../media/image56.png"/><Relationship Id="rId5"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2" name="Shape 172"/>
        <p:cNvGrpSpPr/>
        <p:nvPr/>
      </p:nvGrpSpPr>
      <p:grpSpPr>
        <a:xfrm>
          <a:off x="0" y="0"/>
          <a:ext cx="0" cy="0"/>
          <a:chOff x="0" y="0"/>
          <a:chExt cx="0" cy="0"/>
        </a:xfrm>
      </p:grpSpPr>
      <p:sp>
        <p:nvSpPr>
          <p:cNvPr id="173" name="Google Shape;173;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000000"/>
                </a:solidFill>
              </a:rPr>
              <a:t>Введение</a:t>
            </a:r>
            <a:endParaRPr>
              <a:solidFill>
                <a:srgbClr val="000000"/>
              </a:solidFill>
            </a:endParaRPr>
          </a:p>
          <a:p>
            <a:pPr indent="0" lvl="0" marL="0" rtl="0" algn="ctr">
              <a:spcBef>
                <a:spcPts val="0"/>
              </a:spcBef>
              <a:spcAft>
                <a:spcPts val="0"/>
              </a:spcAft>
              <a:buNone/>
            </a:pPr>
            <a:r>
              <a:rPr lang="en-GB">
                <a:solidFill>
                  <a:srgbClr val="000000"/>
                </a:solidFill>
              </a:rPr>
              <a:t>в</a:t>
            </a:r>
            <a:r>
              <a:rPr lang="en-GB">
                <a:solidFill>
                  <a:srgbClr val="000000"/>
                </a:solidFill>
              </a:rPr>
              <a:t> deep learning</a:t>
            </a:r>
            <a:endParaRPr>
              <a:solidFill>
                <a:srgbClr val="000000"/>
              </a:solidFill>
            </a:endParaRPr>
          </a:p>
        </p:txBody>
      </p:sp>
      <p:sp>
        <p:nvSpPr>
          <p:cNvPr id="174" name="Google Shape;174;p37"/>
          <p:cNvSpPr txBox="1"/>
          <p:nvPr>
            <p:ph idx="1" type="subTitle"/>
          </p:nvPr>
        </p:nvSpPr>
        <p:spPr>
          <a:xfrm>
            <a:off x="1399000" y="2834125"/>
            <a:ext cx="35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000000"/>
                </a:solidFill>
              </a:rPr>
              <a:t>Василий Сафронов</a:t>
            </a:r>
            <a:endParaRPr>
              <a:solidFill>
                <a:srgbClr val="000000"/>
              </a:solidFill>
            </a:endParaRPr>
          </a:p>
          <a:p>
            <a:pPr indent="0" lvl="0" marL="0" rtl="0" algn="ctr">
              <a:spcBef>
                <a:spcPts val="0"/>
              </a:spcBef>
              <a:spcAft>
                <a:spcPts val="0"/>
              </a:spcAft>
              <a:buNone/>
            </a:pPr>
            <a:r>
              <a:t/>
            </a:r>
            <a:endParaRPr>
              <a:solidFill>
                <a:srgbClr val="000000"/>
              </a:solidFill>
            </a:endParaRPr>
          </a:p>
        </p:txBody>
      </p:sp>
      <p:sp>
        <p:nvSpPr>
          <p:cNvPr id="175" name="Google Shape;175;p37"/>
          <p:cNvSpPr txBox="1"/>
          <p:nvPr/>
        </p:nvSpPr>
        <p:spPr>
          <a:xfrm>
            <a:off x="5938725" y="2841950"/>
            <a:ext cx="2119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800"/>
              <a:t> ФКН ВШЭ</a:t>
            </a:r>
            <a:endParaRPr sz="2800"/>
          </a:p>
          <a:p>
            <a:pPr indent="0" lvl="0" marL="0" rtl="0" algn="l">
              <a:spcBef>
                <a:spcPts val="0"/>
              </a:spcBef>
              <a:spcAft>
                <a:spcPts val="0"/>
              </a:spcAft>
              <a:buClr>
                <a:schemeClr val="dk1"/>
              </a:buClr>
              <a:buSzPts val="1100"/>
              <a:buFont typeface="Arial"/>
              <a:buNone/>
            </a:pPr>
            <a:r>
              <a:t/>
            </a:r>
            <a:endParaRPr/>
          </a:p>
        </p:txBody>
      </p:sp>
      <p:sp>
        <p:nvSpPr>
          <p:cNvPr id="176" name="Google Shape;176;p37"/>
          <p:cNvSpPr txBox="1"/>
          <p:nvPr/>
        </p:nvSpPr>
        <p:spPr>
          <a:xfrm>
            <a:off x="-50" y="4207350"/>
            <a:ext cx="9144000" cy="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GB"/>
              <a:t>Курс “Современный анализ данных”</a:t>
            </a:r>
            <a:endParaRPr/>
          </a:p>
        </p:txBody>
      </p:sp>
      <p:sp>
        <p:nvSpPr>
          <p:cNvPr id="177" name="Google Shape;177;p37"/>
          <p:cNvSpPr txBox="1"/>
          <p:nvPr/>
        </p:nvSpPr>
        <p:spPr>
          <a:xfrm>
            <a:off x="1851825" y="3105963"/>
            <a:ext cx="4140600" cy="7926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800"/>
              </a:spcBef>
              <a:spcAft>
                <a:spcPts val="1800"/>
              </a:spcAft>
              <a:buNone/>
            </a:pPr>
            <a:r>
              <a:rPr lang="en-GB">
                <a:latin typeface="Ubuntu"/>
                <a:ea typeface="Ubuntu"/>
                <a:cs typeface="Ubuntu"/>
                <a:sym typeface="Ubuntu"/>
              </a:rPr>
              <a:t>Slides credit: </a:t>
            </a:r>
            <a:r>
              <a:rPr lang="en-GB"/>
              <a:t>Grigory Sapunov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Deep Learning: Иерархия признаков</a:t>
            </a:r>
            <a:endParaRPr sz="2400"/>
          </a:p>
        </p:txBody>
      </p:sp>
      <p:sp>
        <p:nvSpPr>
          <p:cNvPr id="231" name="Google Shape;231;p46"/>
          <p:cNvSpPr/>
          <p:nvPr/>
        </p:nvSpPr>
        <p:spPr>
          <a:xfrm>
            <a:off x="-54150" y="0"/>
            <a:ext cx="93405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eature-cv.png" id="232" name="Google Shape;232;p46"/>
          <p:cNvPicPr preferRelativeResize="0"/>
          <p:nvPr/>
        </p:nvPicPr>
        <p:blipFill>
          <a:blip r:embed="rId3">
            <a:alphaModFix/>
          </a:blip>
          <a:stretch>
            <a:fillRect/>
          </a:stretch>
        </p:blipFill>
        <p:spPr>
          <a:xfrm>
            <a:off x="594960" y="0"/>
            <a:ext cx="7954079" cy="514349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36"/>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Neuromorphic chips: IBM TrueNorth </a:t>
            </a:r>
            <a:endParaRPr/>
          </a:p>
        </p:txBody>
      </p:sp>
      <p:pic>
        <p:nvPicPr>
          <p:cNvPr id="832" name="Google Shape;832;p136"/>
          <p:cNvPicPr preferRelativeResize="0"/>
          <p:nvPr/>
        </p:nvPicPr>
        <p:blipFill rotWithShape="1">
          <a:blip r:embed="rId3">
            <a:alphaModFix/>
          </a:blip>
          <a:srcRect b="30773" l="39442" r="30088" t="17680"/>
          <a:stretch/>
        </p:blipFill>
        <p:spPr>
          <a:xfrm>
            <a:off x="6391052" y="0"/>
            <a:ext cx="2752950" cy="2651225"/>
          </a:xfrm>
          <a:prstGeom prst="rect">
            <a:avLst/>
          </a:prstGeom>
          <a:noFill/>
          <a:ln>
            <a:noFill/>
          </a:ln>
        </p:spPr>
      </p:pic>
      <p:sp>
        <p:nvSpPr>
          <p:cNvPr id="833" name="Google Shape;833;p136"/>
          <p:cNvSpPr txBox="1"/>
          <p:nvPr>
            <p:ph idx="1" type="body"/>
          </p:nvPr>
        </p:nvSpPr>
        <p:spPr>
          <a:xfrm>
            <a:off x="311700" y="620175"/>
            <a:ext cx="87102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1M neurons, 256M synapses, 4096 neurosynaptic </a:t>
            </a:r>
            <a:br>
              <a:rPr lang="en-GB"/>
            </a:br>
            <a:r>
              <a:rPr lang="en-GB"/>
              <a:t>cores on a chip, est. 46B synaptic ops per sec per W</a:t>
            </a:r>
            <a:endParaRPr/>
          </a:p>
          <a:p>
            <a:pPr indent="-342900" lvl="0" marL="457200" rtl="0" algn="l">
              <a:spcBef>
                <a:spcPts val="0"/>
              </a:spcBef>
              <a:spcAft>
                <a:spcPts val="0"/>
              </a:spcAft>
              <a:buSzPts val="1800"/>
              <a:buChar char="●"/>
            </a:pPr>
            <a:r>
              <a:rPr lang="en-GB"/>
              <a:t>Uses 70mW, power density is 20 milliwatts per </a:t>
            </a:r>
            <a:br>
              <a:rPr lang="en-GB"/>
            </a:br>
            <a:r>
              <a:rPr lang="en-GB"/>
              <a:t>cm^2— almost 1/10,000th the power of most modern </a:t>
            </a:r>
            <a:br>
              <a:rPr lang="en-GB"/>
            </a:br>
            <a:r>
              <a:rPr lang="en-GB"/>
              <a:t>microprocessors</a:t>
            </a:r>
            <a:endParaRPr/>
          </a:p>
          <a:p>
            <a:pPr indent="-342900" lvl="0" marL="457200" rtl="0" algn="l">
              <a:spcBef>
                <a:spcPts val="0"/>
              </a:spcBef>
              <a:spcAft>
                <a:spcPts val="0"/>
              </a:spcAft>
              <a:buSzPts val="1800"/>
              <a:buChar char="●"/>
            </a:pPr>
            <a:r>
              <a:rPr lang="en-GB"/>
              <a:t>“Our sights are now set high on the ambitious goal of </a:t>
            </a:r>
            <a:br>
              <a:rPr lang="en-GB"/>
            </a:br>
            <a:r>
              <a:rPr lang="en-GB"/>
              <a:t>integrating 4,096 chips in a single rack with 4B neurons and 1T synapses while consuming ~4kW of power”.</a:t>
            </a:r>
            <a:endParaRPr/>
          </a:p>
          <a:p>
            <a:pPr indent="-342900" lvl="0" marL="457200" rtl="0" algn="l">
              <a:spcBef>
                <a:spcPts val="0"/>
              </a:spcBef>
              <a:spcAft>
                <a:spcPts val="0"/>
              </a:spcAft>
              <a:buSzPts val="1800"/>
              <a:buChar char="●"/>
            </a:pPr>
            <a:r>
              <a:rPr lang="en-GB"/>
              <a:t>Currently IBM is making plans to commercialize it.</a:t>
            </a:r>
            <a:endParaRPr/>
          </a:p>
          <a:p>
            <a:pPr indent="-342900" lvl="0" marL="457200" rtl="0" algn="l">
              <a:spcBef>
                <a:spcPts val="0"/>
              </a:spcBef>
              <a:spcAft>
                <a:spcPts val="0"/>
              </a:spcAft>
              <a:buSzPts val="1800"/>
              <a:buChar char="●"/>
            </a:pPr>
            <a:r>
              <a:rPr lang="en-GB"/>
              <a:t>(2016) Lawrence Livermore National Lab got a cluster of 16 TrueNorth chips (16M neurons, 4B synapses, for context, the human brain has 86B neurons). When running flat out, the entire cluster will consume a grand total of 2.5 watts.</a:t>
            </a:r>
            <a:endParaRPr/>
          </a:p>
        </p:txBody>
      </p:sp>
      <p:sp>
        <p:nvSpPr>
          <p:cNvPr id="834" name="Google Shape;834;p136"/>
          <p:cNvSpPr txBox="1"/>
          <p:nvPr/>
        </p:nvSpPr>
        <p:spPr>
          <a:xfrm>
            <a:off x="-44500" y="4800175"/>
            <a:ext cx="9587700" cy="34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000" u="sng">
                <a:solidFill>
                  <a:schemeClr val="hlink"/>
                </a:solidFill>
                <a:hlinkClick r:id="rId4"/>
              </a:rPr>
              <a:t>http://spectrum.ieee.org/tech-talk/computing/hardware/ibms-braininspired-computer-chip-comes-from-the-future</a:t>
            </a:r>
            <a:r>
              <a:rPr lang="en-GB" sz="1000">
                <a:solidFill>
                  <a:schemeClr val="dk2"/>
                </a:solidFill>
              </a:rPr>
              <a:t> </a:t>
            </a:r>
            <a:endParaRPr sz="10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37"/>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Neuromorphic chips: IBM TrueNorth </a:t>
            </a:r>
            <a:endParaRPr/>
          </a:p>
        </p:txBody>
      </p:sp>
      <p:sp>
        <p:nvSpPr>
          <p:cNvPr id="840" name="Google Shape;840;p137"/>
          <p:cNvSpPr txBox="1"/>
          <p:nvPr>
            <p:ph idx="1" type="body"/>
          </p:nvPr>
        </p:nvSpPr>
        <p:spPr>
          <a:xfrm>
            <a:off x="311700" y="620175"/>
            <a:ext cx="87102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(03.2016) IBM Research demonstrated convolutional neural nets with close to state of the art performance:</a:t>
            </a:r>
            <a:endParaRPr/>
          </a:p>
        </p:txBody>
      </p:sp>
      <p:pic>
        <p:nvPicPr>
          <p:cNvPr id="841" name="Google Shape;841;p137"/>
          <p:cNvPicPr preferRelativeResize="0"/>
          <p:nvPr/>
        </p:nvPicPr>
        <p:blipFill rotWithShape="1">
          <a:blip r:embed="rId3">
            <a:alphaModFix/>
          </a:blip>
          <a:srcRect b="33249" l="13613" r="33541" t="29419"/>
          <a:stretch/>
        </p:blipFill>
        <p:spPr>
          <a:xfrm>
            <a:off x="753013" y="1480693"/>
            <a:ext cx="7637976" cy="3071458"/>
          </a:xfrm>
          <a:prstGeom prst="rect">
            <a:avLst/>
          </a:prstGeom>
          <a:noFill/>
          <a:ln>
            <a:noFill/>
          </a:ln>
        </p:spPr>
      </p:pic>
      <p:sp>
        <p:nvSpPr>
          <p:cNvPr id="842" name="Google Shape;842;p137"/>
          <p:cNvSpPr txBox="1"/>
          <p:nvPr/>
        </p:nvSpPr>
        <p:spPr>
          <a:xfrm>
            <a:off x="-44500" y="4730250"/>
            <a:ext cx="9587700" cy="41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000">
                <a:solidFill>
                  <a:schemeClr val="dk2"/>
                </a:solidFill>
              </a:rPr>
              <a:t>“Convolutional Networks for Fast, Energy-Efficient Neuromorphic Computing”, </a:t>
            </a:r>
            <a:r>
              <a:rPr lang="en-GB" sz="1000" u="sng">
                <a:solidFill>
                  <a:schemeClr val="accent5"/>
                </a:solidFill>
                <a:hlinkClick r:id="rId4"/>
              </a:rPr>
              <a:t>http://arxiv.org/abs/1603.08270</a:t>
            </a:r>
            <a:r>
              <a:rPr lang="en-GB" sz="1000">
                <a:solidFill>
                  <a:schemeClr val="dk2"/>
                </a:solidFill>
              </a:rPr>
              <a:t> </a:t>
            </a:r>
            <a:endParaRPr sz="1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38"/>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Neuromorphic chips: Intel Loihi</a:t>
            </a:r>
            <a:endParaRPr/>
          </a:p>
        </p:txBody>
      </p:sp>
      <p:sp>
        <p:nvSpPr>
          <p:cNvPr id="848" name="Google Shape;848;p138"/>
          <p:cNvSpPr txBox="1"/>
          <p:nvPr>
            <p:ph idx="1" type="body"/>
          </p:nvPr>
        </p:nvSpPr>
        <p:spPr>
          <a:xfrm>
            <a:off x="311700" y="620175"/>
            <a:ext cx="61053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t>(Sep 25, 2017) </a:t>
            </a:r>
            <a:r>
              <a:rPr lang="en-GB" sz="1600"/>
              <a:t>As part of an effort within Intel Labs, Intel has developed a first-of-its-kind self-learning neuromorphic chip – codenamed Loihi – that mimics how the brain functions by learning to operate based on various modes of feedback from the environment. This extremely energy-efficient chip, which uses the data to learn and make inferences, gets smarter over time and does not need to be trained in the traditional way. It takes a novel approach to computing via asynchronous spiking.</a:t>
            </a:r>
            <a:endParaRPr sz="1600"/>
          </a:p>
          <a:p>
            <a:pPr indent="0" lvl="0" marL="0" rtl="0" algn="l">
              <a:spcBef>
                <a:spcPts val="1600"/>
              </a:spcBef>
              <a:spcAft>
                <a:spcPts val="0"/>
              </a:spcAft>
              <a:buClr>
                <a:schemeClr val="dk1"/>
              </a:buClr>
              <a:buSzPts val="1100"/>
              <a:buFont typeface="Arial"/>
              <a:buNone/>
            </a:pPr>
            <a:r>
              <a:rPr lang="en-GB" sz="1600"/>
              <a:t>It is up to 1,000 times more energy-efficient than general purpose computing required for typical training systems.</a:t>
            </a:r>
            <a:endParaRPr sz="1600"/>
          </a:p>
          <a:p>
            <a:pPr indent="0" lvl="0" marL="0" rtl="0" algn="l">
              <a:spcBef>
                <a:spcPts val="1600"/>
              </a:spcBef>
              <a:spcAft>
                <a:spcPts val="0"/>
              </a:spcAft>
              <a:buClr>
                <a:schemeClr val="dk1"/>
              </a:buClr>
              <a:buSzPts val="1100"/>
              <a:buFont typeface="Arial"/>
              <a:buNone/>
            </a:pPr>
            <a:r>
              <a:rPr lang="en-GB" sz="1600"/>
              <a:t>In the first half of 2018, the Loihi test chip will be shared with leading university and research institutions with a focus on advancing AI.</a:t>
            </a:r>
            <a:endParaRPr sz="1600"/>
          </a:p>
          <a:p>
            <a:pPr indent="0" lvl="0" marL="0" rtl="0" algn="l">
              <a:spcBef>
                <a:spcPts val="1600"/>
              </a:spcBef>
              <a:spcAft>
                <a:spcPts val="1600"/>
              </a:spcAft>
              <a:buNone/>
            </a:pPr>
            <a:r>
              <a:t/>
            </a:r>
            <a:endParaRPr sz="1600"/>
          </a:p>
        </p:txBody>
      </p:sp>
      <p:sp>
        <p:nvSpPr>
          <p:cNvPr id="849" name="Google Shape;849;p138"/>
          <p:cNvSpPr txBox="1"/>
          <p:nvPr/>
        </p:nvSpPr>
        <p:spPr>
          <a:xfrm>
            <a:off x="-44500" y="4800175"/>
            <a:ext cx="9587700" cy="34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000" u="sng">
                <a:solidFill>
                  <a:schemeClr val="hlink"/>
                </a:solidFill>
                <a:hlinkClick r:id="rId3"/>
              </a:rPr>
              <a:t>https://newsroom.intel.com/editorials/intels-new-self-learning-chip-promises-accelerate-artificial-intelligence/</a:t>
            </a:r>
            <a:r>
              <a:rPr lang="en-GB" sz="1000"/>
              <a:t> </a:t>
            </a:r>
            <a:endParaRPr sz="1000"/>
          </a:p>
        </p:txBody>
      </p:sp>
      <p:pic>
        <p:nvPicPr>
          <p:cNvPr id="850" name="Google Shape;850;p138"/>
          <p:cNvPicPr preferRelativeResize="0"/>
          <p:nvPr/>
        </p:nvPicPr>
        <p:blipFill rotWithShape="1">
          <a:blip r:embed="rId4">
            <a:alphaModFix/>
          </a:blip>
          <a:srcRect b="0" l="26421" r="25722" t="0"/>
          <a:stretch/>
        </p:blipFill>
        <p:spPr>
          <a:xfrm>
            <a:off x="6522800" y="0"/>
            <a:ext cx="2621200" cy="2738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39"/>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Neuromorphic chips: Intel Loihi</a:t>
            </a:r>
            <a:endParaRPr/>
          </a:p>
        </p:txBody>
      </p:sp>
      <p:sp>
        <p:nvSpPr>
          <p:cNvPr id="856" name="Google Shape;856;p139"/>
          <p:cNvSpPr txBox="1"/>
          <p:nvPr>
            <p:ph idx="1" type="body"/>
          </p:nvPr>
        </p:nvSpPr>
        <p:spPr>
          <a:xfrm>
            <a:off x="311700" y="620175"/>
            <a:ext cx="6105300" cy="3948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Fully asynchronous neuromorphic many core mesh that supports a wide range of sparse, hierarchical and recurrent neural network topologies </a:t>
            </a:r>
            <a:endParaRPr sz="1600"/>
          </a:p>
          <a:p>
            <a:pPr indent="-330200" lvl="0" marL="457200" rtl="0" algn="l">
              <a:spcBef>
                <a:spcPts val="0"/>
              </a:spcBef>
              <a:spcAft>
                <a:spcPts val="0"/>
              </a:spcAft>
              <a:buSzPts val="1600"/>
              <a:buChar char="●"/>
            </a:pPr>
            <a:r>
              <a:rPr lang="en-GB" sz="1600"/>
              <a:t>Each neuromorphic core includes a learning engine that can be programmed to adapt network parameters during operation, supporting supervised, unsupervised, reinforcement and other learning paradigms.</a:t>
            </a:r>
            <a:endParaRPr sz="1600"/>
          </a:p>
          <a:p>
            <a:pPr indent="-330200" lvl="0" marL="457200" rtl="0" algn="l">
              <a:spcBef>
                <a:spcPts val="0"/>
              </a:spcBef>
              <a:spcAft>
                <a:spcPts val="0"/>
              </a:spcAft>
              <a:buSzPts val="1600"/>
              <a:buChar char="●"/>
            </a:pPr>
            <a:r>
              <a:rPr lang="en-GB" sz="1600"/>
              <a:t>Fabrication on Intel’s 14 nm process technology.</a:t>
            </a:r>
            <a:endParaRPr sz="1600"/>
          </a:p>
          <a:p>
            <a:pPr indent="-330200" lvl="0" marL="457200" rtl="0" algn="l">
              <a:spcBef>
                <a:spcPts val="0"/>
              </a:spcBef>
              <a:spcAft>
                <a:spcPts val="0"/>
              </a:spcAft>
              <a:buSzPts val="1600"/>
              <a:buChar char="●"/>
            </a:pPr>
            <a:r>
              <a:rPr lang="en-GB" sz="1600"/>
              <a:t>A total of 130,000 neurons and 130 million synapses.</a:t>
            </a:r>
            <a:endParaRPr sz="1600"/>
          </a:p>
          <a:p>
            <a:pPr indent="-330200" lvl="0" marL="457200" rtl="0" algn="l">
              <a:spcBef>
                <a:spcPts val="0"/>
              </a:spcBef>
              <a:spcAft>
                <a:spcPts val="0"/>
              </a:spcAft>
              <a:buSzPts val="1600"/>
              <a:buChar char="●"/>
            </a:pPr>
            <a:r>
              <a:rPr lang="en-GB" sz="1600"/>
              <a:t>Development and testing of several algorithms with high algorithmic efficiency for problems including path planning, constraint satisfaction, sparse coding, dictionary learning, and dynamic pattern learning and adaptation.</a:t>
            </a:r>
            <a:endParaRPr sz="1600"/>
          </a:p>
          <a:p>
            <a:pPr indent="0" lvl="0" marL="0" rtl="0" algn="l">
              <a:spcBef>
                <a:spcPts val="1600"/>
              </a:spcBef>
              <a:spcAft>
                <a:spcPts val="1600"/>
              </a:spcAft>
              <a:buNone/>
            </a:pPr>
            <a:r>
              <a:t/>
            </a:r>
            <a:endParaRPr sz="1600"/>
          </a:p>
        </p:txBody>
      </p:sp>
      <p:sp>
        <p:nvSpPr>
          <p:cNvPr id="857" name="Google Shape;857;p139"/>
          <p:cNvSpPr txBox="1"/>
          <p:nvPr/>
        </p:nvSpPr>
        <p:spPr>
          <a:xfrm>
            <a:off x="-44500" y="4800175"/>
            <a:ext cx="9587700" cy="34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000" u="sng">
                <a:solidFill>
                  <a:schemeClr val="hlink"/>
                </a:solidFill>
                <a:hlinkClick r:id="rId3"/>
              </a:rPr>
              <a:t>https://newsroom.intel.com/editorials/intels-new-self-learning-chip-promises-accelerate-artificial-intelligence/</a:t>
            </a:r>
            <a:r>
              <a:rPr lang="en-GB" sz="1000"/>
              <a:t> </a:t>
            </a:r>
            <a:endParaRPr sz="1000"/>
          </a:p>
        </p:txBody>
      </p:sp>
      <p:pic>
        <p:nvPicPr>
          <p:cNvPr id="858" name="Google Shape;858;p139"/>
          <p:cNvPicPr preferRelativeResize="0"/>
          <p:nvPr/>
        </p:nvPicPr>
        <p:blipFill rotWithShape="1">
          <a:blip r:embed="rId4">
            <a:alphaModFix/>
          </a:blip>
          <a:srcRect b="0" l="26421" r="25722" t="0"/>
          <a:stretch/>
        </p:blipFill>
        <p:spPr>
          <a:xfrm>
            <a:off x="6522800" y="0"/>
            <a:ext cx="2621200" cy="2738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40"/>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Memristors</a:t>
            </a:r>
            <a:endParaRPr>
              <a:solidFill>
                <a:srgbClr val="000000"/>
              </a:solidFill>
            </a:endParaRPr>
          </a:p>
        </p:txBody>
      </p:sp>
      <p:sp>
        <p:nvSpPr>
          <p:cNvPr id="864" name="Google Shape;864;p140"/>
          <p:cNvSpPr txBox="1"/>
          <p:nvPr>
            <p:ph idx="1" type="body"/>
          </p:nvPr>
        </p:nvSpPr>
        <p:spPr>
          <a:xfrm>
            <a:off x="311700" y="620175"/>
            <a:ext cx="87102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Neuromorphic chips generally use the same silicon transistors and digital circuits that make up ordinary computer processors. There is another way to build brain inspired chips. </a:t>
            </a:r>
            <a:r>
              <a:rPr lang="en-GB" sz="1200" u="sng">
                <a:solidFill>
                  <a:schemeClr val="hlink"/>
                </a:solidFill>
                <a:hlinkClick r:id="rId3"/>
              </a:rPr>
              <a:t>https://www.technologyreview.com/s/537211/a-better-way-to-build-brain-inspired-chips/</a:t>
            </a:r>
            <a:r>
              <a:rPr lang="en-GB" sz="1200"/>
              <a:t> </a:t>
            </a:r>
            <a:endParaRPr sz="1200"/>
          </a:p>
          <a:p>
            <a:pPr indent="-342900" lvl="0" marL="457200" rtl="0" algn="l">
              <a:spcBef>
                <a:spcPts val="0"/>
              </a:spcBef>
              <a:spcAft>
                <a:spcPts val="0"/>
              </a:spcAft>
              <a:buSzPts val="1800"/>
              <a:buChar char="●"/>
            </a:pPr>
            <a:r>
              <a:rPr lang="en-GB"/>
              <a:t>Memristors (memory resistor), exotic electronic devices only confirmed to exist in 2008. The memristor's electrical resistance is not constant but depends on the history of current that had previously flowed through the device, i.e.the device remembers its history. An analog memory device.</a:t>
            </a:r>
            <a:endParaRPr/>
          </a:p>
          <a:p>
            <a:pPr indent="-342900" lvl="0" marL="457200" rtl="0" algn="l">
              <a:spcBef>
                <a:spcPts val="0"/>
              </a:spcBef>
              <a:spcAft>
                <a:spcPts val="0"/>
              </a:spcAft>
              <a:buSzPts val="1800"/>
              <a:buChar char="●"/>
            </a:pPr>
            <a:r>
              <a:rPr lang="en-GB"/>
              <a:t>Some startups try to make special chips for low-power machine learning, i.e. Knowm</a:t>
            </a:r>
            <a:br>
              <a:rPr lang="en-GB"/>
            </a:br>
            <a:r>
              <a:rPr lang="en-GB" sz="1100" u="sng">
                <a:solidFill>
                  <a:schemeClr val="hlink"/>
                </a:solidFill>
                <a:hlinkClick r:id="rId4"/>
              </a:rPr>
              <a:t>http://www.forbes.com/sites/alexknapp/2015/09/09/this-startup-has-a-brain-inspired-chip-for-machine-learning/#5007095d51a2</a:t>
            </a:r>
            <a:r>
              <a:rPr lang="en-GB" sz="1000"/>
              <a:t> </a:t>
            </a:r>
            <a:r>
              <a:rPr lang="en-GB" sz="1200" u="sng">
                <a:solidFill>
                  <a:schemeClr val="hlink"/>
                </a:solidFill>
                <a:hlinkClick r:id="rId5"/>
              </a:rPr>
              <a:t>http://www.eetimes.com/document.asp?doc_id=1327068</a:t>
            </a:r>
            <a:r>
              <a:rPr lang="en-GB" sz="1200"/>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41"/>
          <p:cNvSpPr txBox="1"/>
          <p:nvPr>
            <p:ph idx="1" type="body"/>
          </p:nvPr>
        </p:nvSpPr>
        <p:spPr>
          <a:xfrm>
            <a:off x="0" y="4604200"/>
            <a:ext cx="9144000" cy="53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1400" u="sng">
                <a:solidFill>
                  <a:schemeClr val="hlink"/>
                </a:solidFill>
                <a:hlinkClick r:id="rId3"/>
              </a:rPr>
              <a:t>https://www.technologyreview.com/s/603495/10-breakthrough-technologies-2017-practical-quantum-computers/</a:t>
            </a:r>
            <a:r>
              <a:rPr lang="en-GB" sz="1400"/>
              <a:t> </a:t>
            </a:r>
            <a:endParaRPr sz="1400"/>
          </a:p>
        </p:txBody>
      </p:sp>
      <p:pic>
        <p:nvPicPr>
          <p:cNvPr id="870" name="Google Shape;870;p141"/>
          <p:cNvPicPr preferRelativeResize="0"/>
          <p:nvPr/>
        </p:nvPicPr>
        <p:blipFill>
          <a:blip r:embed="rId4">
            <a:alphaModFix/>
          </a:blip>
          <a:stretch>
            <a:fillRect/>
          </a:stretch>
        </p:blipFill>
        <p:spPr>
          <a:xfrm>
            <a:off x="297300" y="303000"/>
            <a:ext cx="2857500" cy="1390650"/>
          </a:xfrm>
          <a:prstGeom prst="rect">
            <a:avLst/>
          </a:prstGeom>
          <a:noFill/>
          <a:ln>
            <a:noFill/>
          </a:ln>
        </p:spPr>
      </p:pic>
      <p:pic>
        <p:nvPicPr>
          <p:cNvPr id="871" name="Google Shape;871;p141"/>
          <p:cNvPicPr preferRelativeResize="0"/>
          <p:nvPr/>
        </p:nvPicPr>
        <p:blipFill>
          <a:blip r:embed="rId5">
            <a:alphaModFix/>
          </a:blip>
          <a:stretch>
            <a:fillRect/>
          </a:stretch>
        </p:blipFill>
        <p:spPr>
          <a:xfrm>
            <a:off x="3888813" y="427438"/>
            <a:ext cx="5248275" cy="4200525"/>
          </a:xfrm>
          <a:prstGeom prst="rect">
            <a:avLst/>
          </a:prstGeom>
          <a:noFill/>
          <a:ln>
            <a:noFill/>
          </a:ln>
        </p:spPr>
      </p:pic>
      <p:pic>
        <p:nvPicPr>
          <p:cNvPr id="872" name="Google Shape;872;p141"/>
          <p:cNvPicPr preferRelativeResize="0"/>
          <p:nvPr/>
        </p:nvPicPr>
        <p:blipFill>
          <a:blip r:embed="rId6">
            <a:alphaModFix/>
          </a:blip>
          <a:stretch>
            <a:fillRect/>
          </a:stretch>
        </p:blipFill>
        <p:spPr>
          <a:xfrm>
            <a:off x="251700" y="2178800"/>
            <a:ext cx="3825525" cy="18024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42"/>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Quantum Computing: D-Wave</a:t>
            </a:r>
            <a:endParaRPr>
              <a:solidFill>
                <a:srgbClr val="000000"/>
              </a:solidFill>
            </a:endParaRPr>
          </a:p>
        </p:txBody>
      </p:sp>
      <p:sp>
        <p:nvSpPr>
          <p:cNvPr id="878" name="Google Shape;878;p142"/>
          <p:cNvSpPr txBox="1"/>
          <p:nvPr>
            <p:ph idx="1" type="body"/>
          </p:nvPr>
        </p:nvSpPr>
        <p:spPr>
          <a:xfrm>
            <a:off x="311700" y="620175"/>
            <a:ext cx="87102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GB">
                <a:solidFill>
                  <a:srgbClr val="666666"/>
                </a:solidFill>
              </a:rPr>
              <a:t>May 2013 Google teamed with NASA and launched Quantum AI Lab, equipped with a quantum computer from D-Wave Systems (D-Wave 2, 512 qubits).</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Aug 2015 D-Wave announced D-Wave 2X (1000+ qubits)</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Actually D-Wave computers are not full quantum computers.</a:t>
            </a:r>
            <a:endParaRPr>
              <a:solidFill>
                <a:srgbClr val="666666"/>
              </a:solidFill>
            </a:endParaRPr>
          </a:p>
          <a:p>
            <a:pPr indent="0" lvl="0" marL="0" rtl="0" algn="l">
              <a:spcBef>
                <a:spcPts val="1600"/>
              </a:spcBef>
              <a:spcAft>
                <a:spcPts val="1600"/>
              </a:spcAft>
              <a:buNone/>
            </a:pPr>
            <a:r>
              <a:t/>
            </a:r>
            <a:endParaRPr/>
          </a:p>
        </p:txBody>
      </p:sp>
      <p:pic>
        <p:nvPicPr>
          <p:cNvPr id="879" name="Google Shape;879;p142"/>
          <p:cNvPicPr preferRelativeResize="0"/>
          <p:nvPr/>
        </p:nvPicPr>
        <p:blipFill rotWithShape="1">
          <a:blip r:embed="rId3">
            <a:alphaModFix/>
          </a:blip>
          <a:srcRect b="0" l="14657" r="13632" t="0"/>
          <a:stretch/>
        </p:blipFill>
        <p:spPr>
          <a:xfrm>
            <a:off x="5821954" y="2055250"/>
            <a:ext cx="3322047" cy="3088250"/>
          </a:xfrm>
          <a:prstGeom prst="rect">
            <a:avLst/>
          </a:prstGeom>
          <a:noFill/>
          <a:ln>
            <a:noFill/>
          </a:ln>
        </p:spPr>
      </p:pic>
      <p:pic>
        <p:nvPicPr>
          <p:cNvPr id="880" name="Google Shape;880;p142"/>
          <p:cNvPicPr preferRelativeResize="0"/>
          <p:nvPr/>
        </p:nvPicPr>
        <p:blipFill>
          <a:blip r:embed="rId4">
            <a:alphaModFix/>
          </a:blip>
          <a:stretch>
            <a:fillRect/>
          </a:stretch>
        </p:blipFill>
        <p:spPr>
          <a:xfrm>
            <a:off x="0" y="2055250"/>
            <a:ext cx="4535200" cy="308824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143"/>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Quantum Computing</a:t>
            </a:r>
            <a:r>
              <a:rPr lang="en-GB"/>
              <a:t>: D-Wave</a:t>
            </a:r>
            <a:endParaRPr>
              <a:solidFill>
                <a:srgbClr val="000000"/>
              </a:solidFill>
            </a:endParaRPr>
          </a:p>
        </p:txBody>
      </p:sp>
      <p:sp>
        <p:nvSpPr>
          <p:cNvPr id="886" name="Google Shape;886;p143"/>
          <p:cNvSpPr txBox="1"/>
          <p:nvPr>
            <p:ph idx="1" type="body"/>
          </p:nvPr>
        </p:nvSpPr>
        <p:spPr>
          <a:xfrm>
            <a:off x="311700" y="620175"/>
            <a:ext cx="87102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GB">
                <a:solidFill>
                  <a:srgbClr val="666666"/>
                </a:solidFill>
              </a:rPr>
              <a:t>(May 2013) </a:t>
            </a:r>
            <a:br>
              <a:rPr lang="en-GB">
                <a:solidFill>
                  <a:srgbClr val="666666"/>
                </a:solidFill>
              </a:rPr>
            </a:br>
            <a:br>
              <a:rPr lang="en-GB">
                <a:solidFill>
                  <a:srgbClr val="666666"/>
                </a:solidFill>
              </a:rPr>
            </a:br>
            <a:r>
              <a:rPr i="1" lang="en-GB">
                <a:solidFill>
                  <a:srgbClr val="666666"/>
                </a:solidFill>
              </a:rPr>
              <a:t>“We’ve already developed some quantum machine learning algorithms. One produces very compact, efficient recognizers -- very useful when you’re short on power, as on a mobile device. Another can handle highly polluted training data, where a high percentage of the examples are mislabeled, as they often are in the real world. And we’ve learned some useful principles: e.g., you get the best results not with pure quantum computing, but by mixing quantum and classical computing.”</a:t>
            </a:r>
            <a:br>
              <a:rPr i="1" lang="en-GB">
                <a:solidFill>
                  <a:srgbClr val="666666"/>
                </a:solidFill>
              </a:rPr>
            </a:br>
            <a:br>
              <a:rPr lang="en-GB">
                <a:solidFill>
                  <a:srgbClr val="666666"/>
                </a:solidFill>
              </a:rPr>
            </a:br>
            <a:r>
              <a:rPr lang="en-GB" u="sng">
                <a:solidFill>
                  <a:schemeClr val="hlink"/>
                </a:solidFill>
                <a:hlinkClick r:id="rId3"/>
              </a:rPr>
              <a:t>https://research.googleblog.com/2013/05/launching-quantum-artificial.html</a:t>
            </a:r>
            <a:r>
              <a:rPr lang="en-GB">
                <a:solidFill>
                  <a:srgbClr val="666666"/>
                </a:solidFill>
              </a:rPr>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144"/>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Quantum Computing</a:t>
            </a:r>
            <a:r>
              <a:rPr lang="en-GB"/>
              <a:t>: D-Wave</a:t>
            </a:r>
            <a:endParaRPr>
              <a:solidFill>
                <a:srgbClr val="000000"/>
              </a:solidFill>
            </a:endParaRPr>
          </a:p>
        </p:txBody>
      </p:sp>
      <p:sp>
        <p:nvSpPr>
          <p:cNvPr id="892" name="Google Shape;892;p144"/>
          <p:cNvSpPr txBox="1"/>
          <p:nvPr>
            <p:ph idx="1" type="body"/>
          </p:nvPr>
        </p:nvSpPr>
        <p:spPr>
          <a:xfrm>
            <a:off x="311700" y="620175"/>
            <a:ext cx="87102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GB">
                <a:solidFill>
                  <a:srgbClr val="666666"/>
                </a:solidFill>
              </a:rPr>
              <a:t>(Jun 2014) Yet results on the D-Wave 2 computer seem controversial:</a:t>
            </a:r>
            <a:br>
              <a:rPr lang="en-GB">
                <a:solidFill>
                  <a:srgbClr val="666666"/>
                </a:solidFill>
              </a:rPr>
            </a:br>
            <a:br>
              <a:rPr lang="en-GB">
                <a:solidFill>
                  <a:srgbClr val="666666"/>
                </a:solidFill>
              </a:rPr>
            </a:br>
            <a:r>
              <a:rPr i="1" lang="en-GB">
                <a:solidFill>
                  <a:srgbClr val="666666"/>
                </a:solidFill>
              </a:rPr>
              <a:t>“Using random spin glass instances as a benchmark, we </a:t>
            </a:r>
            <a:r>
              <a:rPr b="1" i="1" lang="en-GB">
                <a:solidFill>
                  <a:srgbClr val="666666"/>
                </a:solidFill>
              </a:rPr>
              <a:t>find no evidence of quantum speedup when the entire data set is considered</a:t>
            </a:r>
            <a:r>
              <a:rPr i="1" lang="en-GB">
                <a:solidFill>
                  <a:srgbClr val="666666"/>
                </a:solidFill>
              </a:rPr>
              <a:t>, and obtain inconclusive results when comparing subsets of instances on an instance-by-instance basis. Our results do not rule out the possibility of speedup for other classes of problems and illustrate the subtle nature of the quantum speedup question.”</a:t>
            </a:r>
            <a:br>
              <a:rPr i="1" lang="en-GB">
                <a:solidFill>
                  <a:srgbClr val="666666"/>
                </a:solidFill>
              </a:rPr>
            </a:br>
            <a:br>
              <a:rPr lang="en-GB">
                <a:solidFill>
                  <a:srgbClr val="666666"/>
                </a:solidFill>
              </a:rPr>
            </a:br>
            <a:r>
              <a:rPr lang="en-GB" u="sng">
                <a:solidFill>
                  <a:schemeClr val="hlink"/>
                </a:solidFill>
                <a:hlinkClick r:id="rId3"/>
              </a:rPr>
              <a:t>http://science.sciencemag.org/content/early/2014/06/18/science.1252319</a:t>
            </a:r>
            <a:r>
              <a:rPr lang="en-GB">
                <a:solidFill>
                  <a:srgbClr val="666666"/>
                </a:solidFill>
              </a:rPr>
              <a:t> </a:t>
            </a:r>
            <a:endParaRPr>
              <a:solidFill>
                <a:srgbClr val="666666"/>
              </a:solidFill>
            </a:endParaRPr>
          </a:p>
          <a:p>
            <a:pPr indent="0" lvl="0" marL="0" rtl="0" algn="l">
              <a:spcBef>
                <a:spcPts val="160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45"/>
          <p:cNvSpPr txBox="1"/>
          <p:nvPr>
            <p:ph type="title"/>
          </p:nvPr>
        </p:nvSpPr>
        <p:spPr>
          <a:xfrm>
            <a:off x="301300" y="40450"/>
            <a:ext cx="85311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Quantum Computing</a:t>
            </a:r>
            <a:r>
              <a:rPr lang="en-GB"/>
              <a:t>: D-Wave</a:t>
            </a:r>
            <a:endParaRPr>
              <a:solidFill>
                <a:srgbClr val="000000"/>
              </a:solidFill>
            </a:endParaRPr>
          </a:p>
        </p:txBody>
      </p:sp>
      <p:sp>
        <p:nvSpPr>
          <p:cNvPr id="898" name="Google Shape;898;p145"/>
          <p:cNvSpPr txBox="1"/>
          <p:nvPr>
            <p:ph idx="1" type="body"/>
          </p:nvPr>
        </p:nvSpPr>
        <p:spPr>
          <a:xfrm>
            <a:off x="301300" y="620175"/>
            <a:ext cx="88428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GB">
                <a:solidFill>
                  <a:srgbClr val="666666"/>
                </a:solidFill>
              </a:rPr>
              <a:t>(Dec 2015)</a:t>
            </a:r>
            <a:br>
              <a:rPr lang="en-GB">
                <a:solidFill>
                  <a:srgbClr val="666666"/>
                </a:solidFill>
              </a:rPr>
            </a:br>
            <a:br>
              <a:rPr lang="en-GB">
                <a:solidFill>
                  <a:srgbClr val="666666"/>
                </a:solidFill>
              </a:rPr>
            </a:br>
            <a:r>
              <a:rPr i="1" lang="en-GB">
                <a:solidFill>
                  <a:srgbClr val="666666"/>
                </a:solidFill>
              </a:rPr>
              <a:t>“We found that for problem instances involving nearly 1000 binary variables, quantum annealing significantly outperforms its classical counterpart, simulated annealing. It is more than 10</a:t>
            </a:r>
            <a:r>
              <a:rPr baseline="30000" i="1" lang="en-GB">
                <a:solidFill>
                  <a:srgbClr val="666666"/>
                </a:solidFill>
              </a:rPr>
              <a:t>8</a:t>
            </a:r>
            <a:r>
              <a:rPr i="1" lang="en-GB">
                <a:solidFill>
                  <a:srgbClr val="666666"/>
                </a:solidFill>
              </a:rPr>
              <a:t> times faster than simulated annealing running on a single core. We also compared the quantum hardware to another algorithm called Quantum Monte Carlo. This is a method designed to emulate the behavior of quantum systems, but it runs on conventional processors. While the scaling with size between these two methods is comparable, they are again separated by a large factor sometimes as high as 10</a:t>
            </a:r>
            <a:r>
              <a:rPr baseline="30000" i="1" lang="en-GB">
                <a:solidFill>
                  <a:srgbClr val="666666"/>
                </a:solidFill>
              </a:rPr>
              <a:t>8</a:t>
            </a:r>
            <a:r>
              <a:rPr i="1" lang="en-GB">
                <a:solidFill>
                  <a:srgbClr val="666666"/>
                </a:solidFill>
              </a:rPr>
              <a:t>.”</a:t>
            </a:r>
            <a:br>
              <a:rPr lang="en-GB">
                <a:solidFill>
                  <a:srgbClr val="666666"/>
                </a:solidFill>
              </a:rPr>
            </a:br>
            <a:br>
              <a:rPr lang="en-GB">
                <a:solidFill>
                  <a:srgbClr val="666666"/>
                </a:solidFill>
              </a:rPr>
            </a:br>
            <a:r>
              <a:rPr lang="en-GB" u="sng">
                <a:solidFill>
                  <a:schemeClr val="hlink"/>
                </a:solidFill>
                <a:hlinkClick r:id="rId3"/>
              </a:rPr>
              <a:t>https://research.googleblog.com/2015/12/when-can-quantum-annealing-win.html</a:t>
            </a:r>
            <a:r>
              <a:rPr lang="en-GB">
                <a:solidFill>
                  <a:srgbClr val="666666"/>
                </a:solidFill>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Deep Learning: Иерархия признаков</a:t>
            </a:r>
            <a:endParaRPr sz="2400"/>
          </a:p>
        </p:txBody>
      </p:sp>
      <p:sp>
        <p:nvSpPr>
          <p:cNvPr id="238" name="Google Shape;238;p47"/>
          <p:cNvSpPr/>
          <p:nvPr/>
        </p:nvSpPr>
        <p:spPr>
          <a:xfrm>
            <a:off x="-54150" y="0"/>
            <a:ext cx="93405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eature-audio.png" id="239" name="Google Shape;239;p47"/>
          <p:cNvPicPr preferRelativeResize="0"/>
          <p:nvPr/>
        </p:nvPicPr>
        <p:blipFill>
          <a:blip r:embed="rId3">
            <a:alphaModFix/>
          </a:blip>
          <a:stretch>
            <a:fillRect/>
          </a:stretch>
        </p:blipFill>
        <p:spPr>
          <a:xfrm>
            <a:off x="301854" y="0"/>
            <a:ext cx="8540290" cy="514349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pic>
        <p:nvPicPr>
          <p:cNvPr id="903" name="Google Shape;903;p146"/>
          <p:cNvPicPr preferRelativeResize="0"/>
          <p:nvPr/>
        </p:nvPicPr>
        <p:blipFill>
          <a:blip r:embed="rId3">
            <a:alphaModFix/>
          </a:blip>
          <a:stretch>
            <a:fillRect/>
          </a:stretch>
        </p:blipFill>
        <p:spPr>
          <a:xfrm>
            <a:off x="1369821" y="0"/>
            <a:ext cx="6404354" cy="5143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47"/>
          <p:cNvSpPr txBox="1"/>
          <p:nvPr>
            <p:ph type="title"/>
          </p:nvPr>
        </p:nvSpPr>
        <p:spPr>
          <a:xfrm>
            <a:off x="279775" y="40450"/>
            <a:ext cx="8552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Quantum Computing</a:t>
            </a:r>
            <a:r>
              <a:rPr lang="en-GB"/>
              <a:t>: Google</a:t>
            </a:r>
            <a:endParaRPr>
              <a:solidFill>
                <a:srgbClr val="000000"/>
              </a:solidFill>
            </a:endParaRPr>
          </a:p>
        </p:txBody>
      </p:sp>
      <p:sp>
        <p:nvSpPr>
          <p:cNvPr id="909" name="Google Shape;909;p147"/>
          <p:cNvSpPr txBox="1"/>
          <p:nvPr>
            <p:ph idx="1" type="body"/>
          </p:nvPr>
        </p:nvSpPr>
        <p:spPr>
          <a:xfrm>
            <a:off x="279775" y="620175"/>
            <a:ext cx="88641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GB">
                <a:solidFill>
                  <a:srgbClr val="666666"/>
                </a:solidFill>
              </a:rPr>
              <a:t>(Jul 2016)</a:t>
            </a:r>
            <a:br>
              <a:rPr lang="en-GB">
                <a:solidFill>
                  <a:srgbClr val="666666"/>
                </a:solidFill>
              </a:rPr>
            </a:br>
            <a:br>
              <a:rPr lang="en-GB">
                <a:solidFill>
                  <a:srgbClr val="666666"/>
                </a:solidFill>
              </a:rPr>
            </a:br>
            <a:r>
              <a:rPr i="1" lang="en-GB">
                <a:solidFill>
                  <a:srgbClr val="666666"/>
                </a:solidFill>
              </a:rPr>
              <a:t>“ We have performed the first completely scalable quantum simulation of a molecule</a:t>
            </a:r>
            <a:br>
              <a:rPr i="1" lang="en-GB">
                <a:solidFill>
                  <a:srgbClr val="666666"/>
                </a:solidFill>
              </a:rPr>
            </a:br>
            <a:r>
              <a:rPr i="1" lang="en-GB">
                <a:solidFill>
                  <a:srgbClr val="666666"/>
                </a:solidFill>
              </a:rPr>
              <a:t>…</a:t>
            </a:r>
            <a:br>
              <a:rPr i="1" lang="en-GB">
                <a:solidFill>
                  <a:srgbClr val="666666"/>
                </a:solidFill>
              </a:rPr>
            </a:br>
            <a:r>
              <a:rPr i="1" lang="en-GB">
                <a:solidFill>
                  <a:srgbClr val="666666"/>
                </a:solidFill>
              </a:rPr>
              <a:t>In our experiment, we focus on an approach known as the variational quantum eigensolver (VQE), which </a:t>
            </a:r>
            <a:r>
              <a:rPr b="1" i="1" lang="en-GB">
                <a:solidFill>
                  <a:srgbClr val="666666"/>
                </a:solidFill>
              </a:rPr>
              <a:t>can be understood as a quantum analog of a neural network</a:t>
            </a:r>
            <a:r>
              <a:rPr i="1" lang="en-GB">
                <a:solidFill>
                  <a:srgbClr val="666666"/>
                </a:solidFill>
              </a:rPr>
              <a:t>. The quantum advantage of VQE is that quantum bits can efficiently represent the molecular wavefunction whereas exponentially many classical bits would be required. Using VQE, we quantum computed the energy landscape of molecular hydrogen, H2. </a:t>
            </a:r>
            <a:br>
              <a:rPr lang="en-GB">
                <a:solidFill>
                  <a:srgbClr val="666666"/>
                </a:solidFill>
              </a:rPr>
            </a:br>
            <a:br>
              <a:rPr lang="en-GB">
                <a:solidFill>
                  <a:srgbClr val="666666"/>
                </a:solidFill>
              </a:rPr>
            </a:br>
            <a:r>
              <a:rPr lang="en-GB" sz="1600" u="sng">
                <a:solidFill>
                  <a:schemeClr val="hlink"/>
                </a:solidFill>
                <a:hlinkClick r:id="rId3"/>
              </a:rPr>
              <a:t>https://research.googleblog.com/2016/07/towards-exact-quantum-description-of.html</a:t>
            </a:r>
            <a:r>
              <a:rPr lang="en-GB" sz="1600">
                <a:solidFill>
                  <a:srgbClr val="666666"/>
                </a:solidFill>
              </a:rPr>
              <a:t> </a:t>
            </a:r>
            <a:endParaRPr sz="16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48"/>
          <p:cNvSpPr txBox="1"/>
          <p:nvPr>
            <p:ph type="title"/>
          </p:nvPr>
        </p:nvSpPr>
        <p:spPr>
          <a:xfrm>
            <a:off x="279775" y="40450"/>
            <a:ext cx="8552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Quantum Computing</a:t>
            </a:r>
            <a:r>
              <a:rPr lang="en-GB"/>
              <a:t>: Google</a:t>
            </a:r>
            <a:endParaRPr>
              <a:solidFill>
                <a:srgbClr val="000000"/>
              </a:solidFill>
            </a:endParaRPr>
          </a:p>
        </p:txBody>
      </p:sp>
      <p:sp>
        <p:nvSpPr>
          <p:cNvPr id="915" name="Google Shape;915;p148"/>
          <p:cNvSpPr txBox="1"/>
          <p:nvPr>
            <p:ph idx="1" type="body"/>
          </p:nvPr>
        </p:nvSpPr>
        <p:spPr>
          <a:xfrm>
            <a:off x="279775" y="620175"/>
            <a:ext cx="88641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666666"/>
                </a:solidFill>
              </a:rPr>
              <a:t>(May 2017) Google Plans to Demonstrate the Supremacy </a:t>
            </a:r>
            <a:br>
              <a:rPr b="1" lang="en-GB">
                <a:solidFill>
                  <a:srgbClr val="666666"/>
                </a:solidFill>
              </a:rPr>
            </a:br>
            <a:r>
              <a:rPr b="1" lang="en-GB">
                <a:solidFill>
                  <a:srgbClr val="666666"/>
                </a:solidFill>
              </a:rPr>
              <a:t>of Quantum Computing</a:t>
            </a:r>
            <a:endParaRPr b="1">
              <a:solidFill>
                <a:srgbClr val="666666"/>
              </a:solidFill>
            </a:endParaRPr>
          </a:p>
          <a:p>
            <a:pPr indent="0" lvl="0" marL="0" rtl="0" algn="l">
              <a:spcBef>
                <a:spcPts val="1600"/>
              </a:spcBef>
              <a:spcAft>
                <a:spcPts val="1600"/>
              </a:spcAft>
              <a:buNone/>
            </a:pPr>
            <a:r>
              <a:rPr lang="en-GB">
                <a:solidFill>
                  <a:srgbClr val="666666"/>
                </a:solidFill>
              </a:rPr>
              <a:t>“Google’s quantum computing chip is a 2-by-3 array of qubits.</a:t>
            </a:r>
            <a:br>
              <a:rPr lang="en-GB">
                <a:solidFill>
                  <a:srgbClr val="666666"/>
                </a:solidFill>
              </a:rPr>
            </a:br>
            <a:r>
              <a:rPr lang="en-GB">
                <a:solidFill>
                  <a:srgbClr val="666666"/>
                </a:solidFill>
              </a:rPr>
              <a:t>The company hopes to make a 7-by-7 array later this year.</a:t>
            </a:r>
            <a:br>
              <a:rPr lang="en-GB">
                <a:solidFill>
                  <a:srgbClr val="666666"/>
                </a:solidFill>
              </a:rPr>
            </a:br>
            <a:br>
              <a:rPr lang="en-GB">
                <a:solidFill>
                  <a:srgbClr val="666666"/>
                </a:solidFill>
              </a:rPr>
            </a:br>
            <a:r>
              <a:rPr i="1" lang="en-GB">
                <a:solidFill>
                  <a:srgbClr val="666666"/>
                </a:solidFill>
              </a:rPr>
              <a:t>By the end of this year, the team aims to increase the number of superconducting qubits it builds on integrated circuits to create a 7-by-7 array. With this quantum IC, the Google researchers aim to perform operations at the edge of what’s possible with even the best supercomputers, and so demonstrate “quantum supremacy.””</a:t>
            </a:r>
            <a:br>
              <a:rPr lang="en-GB">
                <a:solidFill>
                  <a:srgbClr val="666666"/>
                </a:solidFill>
              </a:rPr>
            </a:br>
            <a:br>
              <a:rPr lang="en-GB">
                <a:solidFill>
                  <a:srgbClr val="666666"/>
                </a:solidFill>
              </a:rPr>
            </a:br>
            <a:r>
              <a:rPr lang="en-GB" sz="1300" u="sng">
                <a:solidFill>
                  <a:schemeClr val="hlink"/>
                </a:solidFill>
                <a:hlinkClick r:id="rId3"/>
              </a:rPr>
              <a:t>https://spectrum.ieee.org/computing/hardware/google-plans-to-demonstrate-the-supremacy-of-quantum-computing</a:t>
            </a:r>
            <a:r>
              <a:rPr lang="en-GB" sz="1300">
                <a:solidFill>
                  <a:srgbClr val="666666"/>
                </a:solidFill>
              </a:rPr>
              <a:t>  </a:t>
            </a:r>
            <a:endParaRPr sz="1300"/>
          </a:p>
        </p:txBody>
      </p:sp>
      <p:pic>
        <p:nvPicPr>
          <p:cNvPr id="916" name="Google Shape;916;p148"/>
          <p:cNvPicPr preferRelativeResize="0"/>
          <p:nvPr/>
        </p:nvPicPr>
        <p:blipFill>
          <a:blip r:embed="rId4">
            <a:alphaModFix/>
          </a:blip>
          <a:stretch>
            <a:fillRect/>
          </a:stretch>
        </p:blipFill>
        <p:spPr>
          <a:xfrm>
            <a:off x="6750325" y="0"/>
            <a:ext cx="2393675" cy="16197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49"/>
          <p:cNvSpPr txBox="1"/>
          <p:nvPr>
            <p:ph type="title"/>
          </p:nvPr>
        </p:nvSpPr>
        <p:spPr>
          <a:xfrm>
            <a:off x="279775" y="40450"/>
            <a:ext cx="8552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Quantum Computing</a:t>
            </a:r>
            <a:r>
              <a:rPr lang="en-GB"/>
              <a:t>: IBM</a:t>
            </a:r>
            <a:endParaRPr>
              <a:solidFill>
                <a:srgbClr val="000000"/>
              </a:solidFill>
            </a:endParaRPr>
          </a:p>
        </p:txBody>
      </p:sp>
      <p:sp>
        <p:nvSpPr>
          <p:cNvPr id="922" name="Google Shape;922;p149"/>
          <p:cNvSpPr txBox="1"/>
          <p:nvPr>
            <p:ph idx="1" type="body"/>
          </p:nvPr>
        </p:nvSpPr>
        <p:spPr>
          <a:xfrm>
            <a:off x="279775" y="620175"/>
            <a:ext cx="8864100" cy="41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666666"/>
                </a:solidFill>
              </a:rPr>
              <a:t>(Sep 13, 2017) </a:t>
            </a:r>
            <a:r>
              <a:rPr b="1" lang="en-GB">
                <a:solidFill>
                  <a:srgbClr val="666666"/>
                </a:solidFill>
              </a:rPr>
              <a:t>IBM Makes Breakthrough in Race to </a:t>
            </a:r>
            <a:br>
              <a:rPr b="1" lang="en-GB">
                <a:solidFill>
                  <a:srgbClr val="666666"/>
                </a:solidFill>
              </a:rPr>
            </a:br>
            <a:r>
              <a:rPr b="1" lang="en-GB">
                <a:solidFill>
                  <a:srgbClr val="666666"/>
                </a:solidFill>
              </a:rPr>
              <a:t>Commercialize Quantum Computers</a:t>
            </a:r>
            <a:endParaRPr b="1">
              <a:solidFill>
                <a:srgbClr val="666666"/>
              </a:solidFill>
            </a:endParaRPr>
          </a:p>
          <a:p>
            <a:pPr indent="0" lvl="0" marL="0" rtl="0" algn="l">
              <a:spcBef>
                <a:spcPts val="1600"/>
              </a:spcBef>
              <a:spcAft>
                <a:spcPts val="0"/>
              </a:spcAft>
              <a:buNone/>
            </a:pPr>
            <a:r>
              <a:rPr i="1" lang="en-GB" sz="1400">
                <a:solidFill>
                  <a:srgbClr val="666666"/>
                </a:solidFill>
              </a:rPr>
              <a:t>“</a:t>
            </a:r>
            <a:r>
              <a:rPr i="1" lang="en-GB" sz="1400">
                <a:solidFill>
                  <a:srgbClr val="666666"/>
                </a:solidFill>
              </a:rPr>
              <a:t>IBM has been pushing to commercialize quantum computers and </a:t>
            </a:r>
            <a:br>
              <a:rPr i="1" lang="en-GB" sz="1400">
                <a:solidFill>
                  <a:srgbClr val="666666"/>
                </a:solidFill>
              </a:rPr>
            </a:br>
            <a:r>
              <a:rPr i="1" lang="en-GB" sz="1400">
                <a:solidFill>
                  <a:srgbClr val="666666"/>
                </a:solidFill>
              </a:rPr>
              <a:t>recently began allowing anyone to experiment with running </a:t>
            </a:r>
            <a:br>
              <a:rPr i="1" lang="en-GB" sz="1400">
                <a:solidFill>
                  <a:srgbClr val="666666"/>
                </a:solidFill>
              </a:rPr>
            </a:br>
            <a:r>
              <a:rPr i="1" lang="en-GB" sz="1400">
                <a:solidFill>
                  <a:srgbClr val="666666"/>
                </a:solidFill>
              </a:rPr>
              <a:t>calculations on  a 16-qubit quantum computer it has built to </a:t>
            </a:r>
            <a:br>
              <a:rPr i="1" lang="en-GB" sz="1400">
                <a:solidFill>
                  <a:srgbClr val="666666"/>
                </a:solidFill>
              </a:rPr>
            </a:br>
            <a:r>
              <a:rPr i="1" lang="en-GB" sz="1400">
                <a:solidFill>
                  <a:srgbClr val="666666"/>
                </a:solidFill>
              </a:rPr>
              <a:t>demonstrate the technology.</a:t>
            </a:r>
            <a:r>
              <a:rPr i="1" lang="en-GB" sz="1400">
                <a:solidFill>
                  <a:srgbClr val="666666"/>
                </a:solidFill>
              </a:rPr>
              <a:t>”</a:t>
            </a:r>
            <a:br>
              <a:rPr lang="en-GB">
                <a:solidFill>
                  <a:srgbClr val="666666"/>
                </a:solidFill>
              </a:rPr>
            </a:br>
            <a:r>
              <a:rPr lang="en-GB" sz="1200" u="sng">
                <a:solidFill>
                  <a:schemeClr val="hlink"/>
                </a:solidFill>
                <a:hlinkClick r:id="rId3"/>
              </a:rPr>
              <a:t>https://www.bloomberg.com/news/articles/2017-09-13/ibm-makes-breakthrough-in-race-to-commercialize-quantum-computers</a:t>
            </a:r>
            <a:r>
              <a:rPr lang="en-GB" sz="1200">
                <a:solidFill>
                  <a:srgbClr val="666666"/>
                </a:solidFill>
              </a:rPr>
              <a:t> </a:t>
            </a:r>
            <a:endParaRPr sz="1200">
              <a:solidFill>
                <a:srgbClr val="666666"/>
              </a:solidFill>
            </a:endParaRPr>
          </a:p>
          <a:p>
            <a:pPr indent="0" lvl="0" marL="0" rtl="0" algn="l">
              <a:spcBef>
                <a:spcPts val="1600"/>
              </a:spcBef>
              <a:spcAft>
                <a:spcPts val="0"/>
              </a:spcAft>
              <a:buNone/>
            </a:pPr>
            <a:r>
              <a:rPr i="1" lang="en-GB" sz="1400">
                <a:solidFill>
                  <a:srgbClr val="666666"/>
                </a:solidFill>
              </a:rPr>
              <a:t>“IBM announced on May 17, 2017 that it has successfully built and tested its most powerful universal quantum computing processors. Its upgraded 16 qubit processor (pictured) will be available for use by developers, researchers, and programmers to explore quantum computing using a real quantum processor at no cost via the IBM Cloud. IBM first opened public access to its quantum processors one year ago, to serve as an enablement tool for scientific research, a resource for university classrooms, and a catalyst of enthusiasm for the field. To date users have run more than 300,000 quantum experiments on the IBM Cloud”</a:t>
            </a:r>
            <a:br>
              <a:rPr i="1" lang="en-GB" sz="1400">
                <a:solidFill>
                  <a:srgbClr val="666666"/>
                </a:solidFill>
              </a:rPr>
            </a:br>
            <a:r>
              <a:rPr lang="en-GB" sz="1200" u="sng">
                <a:solidFill>
                  <a:schemeClr val="hlink"/>
                </a:solidFill>
                <a:hlinkClick r:id="rId4"/>
              </a:rPr>
              <a:t>https://phys.org/news/2017-05-ibm-powerful-universal-quantum-processors.html</a:t>
            </a:r>
            <a:r>
              <a:rPr lang="en-GB" sz="1200">
                <a:solidFill>
                  <a:srgbClr val="666666"/>
                </a:solidFill>
              </a:rPr>
              <a:t> </a:t>
            </a:r>
            <a:endParaRPr sz="1200">
              <a:solidFill>
                <a:srgbClr val="666666"/>
              </a:solidFill>
            </a:endParaRPr>
          </a:p>
          <a:p>
            <a:pPr indent="0" lvl="0" marL="0" rtl="0" algn="l">
              <a:spcBef>
                <a:spcPts val="1600"/>
              </a:spcBef>
              <a:spcAft>
                <a:spcPts val="1600"/>
              </a:spcAft>
              <a:buNone/>
            </a:pPr>
            <a:r>
              <a:t/>
            </a:r>
            <a:endParaRPr sz="1200">
              <a:solidFill>
                <a:srgbClr val="666666"/>
              </a:solidFill>
            </a:endParaRPr>
          </a:p>
        </p:txBody>
      </p:sp>
      <p:pic>
        <p:nvPicPr>
          <p:cNvPr id="923" name="Google Shape;923;p149"/>
          <p:cNvPicPr preferRelativeResize="0"/>
          <p:nvPr/>
        </p:nvPicPr>
        <p:blipFill>
          <a:blip r:embed="rId5">
            <a:alphaModFix/>
          </a:blip>
          <a:stretch>
            <a:fillRect/>
          </a:stretch>
        </p:blipFill>
        <p:spPr>
          <a:xfrm>
            <a:off x="5937975" y="-1"/>
            <a:ext cx="3206026" cy="21390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50"/>
          <p:cNvSpPr txBox="1"/>
          <p:nvPr>
            <p:ph type="title"/>
          </p:nvPr>
        </p:nvSpPr>
        <p:spPr>
          <a:xfrm>
            <a:off x="279775" y="40450"/>
            <a:ext cx="8552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Quantum Computing: Intel</a:t>
            </a:r>
            <a:endParaRPr>
              <a:solidFill>
                <a:srgbClr val="000000"/>
              </a:solidFill>
            </a:endParaRPr>
          </a:p>
        </p:txBody>
      </p:sp>
      <p:sp>
        <p:nvSpPr>
          <p:cNvPr id="929" name="Google Shape;929;p150"/>
          <p:cNvSpPr txBox="1"/>
          <p:nvPr>
            <p:ph idx="1" type="body"/>
          </p:nvPr>
        </p:nvSpPr>
        <p:spPr>
          <a:xfrm>
            <a:off x="279775" y="620175"/>
            <a:ext cx="87708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666666"/>
                </a:solidFill>
              </a:rPr>
              <a:t>(Oct 10, 2017)</a:t>
            </a:r>
            <a:r>
              <a:rPr lang="en-GB">
                <a:solidFill>
                  <a:srgbClr val="666666"/>
                </a:solidFill>
              </a:rPr>
              <a:t> </a:t>
            </a:r>
            <a:r>
              <a:rPr b="1" lang="en-GB">
                <a:solidFill>
                  <a:srgbClr val="666666"/>
                </a:solidFill>
              </a:rPr>
              <a:t>Quantum Inside: Intel Manufactures </a:t>
            </a:r>
            <a:br>
              <a:rPr b="1" lang="en-GB">
                <a:solidFill>
                  <a:srgbClr val="666666"/>
                </a:solidFill>
              </a:rPr>
            </a:br>
            <a:r>
              <a:rPr b="1" lang="en-GB">
                <a:solidFill>
                  <a:srgbClr val="666666"/>
                </a:solidFill>
              </a:rPr>
              <a:t>an Exotic New Chip</a:t>
            </a:r>
            <a:br>
              <a:rPr lang="en-GB">
                <a:solidFill>
                  <a:srgbClr val="666666"/>
                </a:solidFill>
              </a:rPr>
            </a:br>
            <a:br>
              <a:rPr lang="en-GB">
                <a:solidFill>
                  <a:srgbClr val="666666"/>
                </a:solidFill>
              </a:rPr>
            </a:br>
            <a:r>
              <a:rPr i="1" lang="en-GB">
                <a:solidFill>
                  <a:srgbClr val="666666"/>
                </a:solidFill>
              </a:rPr>
              <a:t>“</a:t>
            </a:r>
            <a:r>
              <a:rPr i="1" lang="en-GB">
                <a:solidFill>
                  <a:srgbClr val="666666"/>
                </a:solidFill>
              </a:rPr>
              <a:t>Intel’s quantum chip uses superconducting qubits. </a:t>
            </a:r>
            <a:br>
              <a:rPr i="1" lang="en-GB">
                <a:solidFill>
                  <a:srgbClr val="666666"/>
                </a:solidFill>
              </a:rPr>
            </a:br>
            <a:r>
              <a:rPr i="1" lang="en-GB">
                <a:solidFill>
                  <a:srgbClr val="666666"/>
                </a:solidFill>
              </a:rPr>
              <a:t>The approach builds on an existing electrical circuit </a:t>
            </a:r>
            <a:br>
              <a:rPr i="1" lang="en-GB">
                <a:solidFill>
                  <a:srgbClr val="666666"/>
                </a:solidFill>
              </a:rPr>
            </a:br>
            <a:r>
              <a:rPr i="1" lang="en-GB">
                <a:solidFill>
                  <a:srgbClr val="666666"/>
                </a:solidFill>
              </a:rPr>
              <a:t>design but uses a fundamentally different electronic phenomenon that only works at very low temperatures. The chip, which can handle 17 qubits, was developed over the past 18 months by researchers at a lab in Oregon and is being manufactured at an Intel facility in Arizona.</a:t>
            </a:r>
            <a:br>
              <a:rPr lang="en-GB">
                <a:solidFill>
                  <a:srgbClr val="666666"/>
                </a:solidFill>
              </a:rPr>
            </a:br>
            <a:endParaRPr>
              <a:solidFill>
                <a:srgbClr val="666666"/>
              </a:solidFill>
            </a:endParaRPr>
          </a:p>
          <a:p>
            <a:pPr indent="0" lvl="0" marL="0" rtl="0" algn="l">
              <a:spcBef>
                <a:spcPts val="1600"/>
              </a:spcBef>
              <a:spcAft>
                <a:spcPts val="1600"/>
              </a:spcAft>
              <a:buNone/>
            </a:pPr>
            <a:r>
              <a:rPr lang="en-GB" sz="1400" u="sng">
                <a:solidFill>
                  <a:schemeClr val="hlink"/>
                </a:solidFill>
                <a:hlinkClick r:id="rId3"/>
              </a:rPr>
              <a:t>https://www.technologyreview.com/s/609094/quantum-inside-intel-manufactures-an-exotic-new-chip/</a:t>
            </a:r>
            <a:r>
              <a:rPr lang="en-GB" sz="1400">
                <a:solidFill>
                  <a:srgbClr val="666666"/>
                </a:solidFill>
              </a:rPr>
              <a:t> </a:t>
            </a:r>
            <a:br>
              <a:rPr lang="en-GB">
                <a:solidFill>
                  <a:srgbClr val="666666"/>
                </a:solidFill>
              </a:rPr>
            </a:br>
            <a:r>
              <a:rPr lang="en-GB" sz="1400" u="sng">
                <a:solidFill>
                  <a:schemeClr val="hlink"/>
                </a:solidFill>
                <a:hlinkClick r:id="rId4"/>
              </a:rPr>
              <a:t>https://newsroom.intel.com/news/intel-delivers-17-qubit-superconducting-chip-advanced-packaging-qutech/</a:t>
            </a:r>
            <a:r>
              <a:rPr lang="en-GB" sz="1400">
                <a:solidFill>
                  <a:srgbClr val="666666"/>
                </a:solidFill>
              </a:rPr>
              <a:t> </a:t>
            </a:r>
            <a:endParaRPr sz="1400"/>
          </a:p>
        </p:txBody>
      </p:sp>
      <p:pic>
        <p:nvPicPr>
          <p:cNvPr id="930" name="Google Shape;930;p150"/>
          <p:cNvPicPr preferRelativeResize="0"/>
          <p:nvPr/>
        </p:nvPicPr>
        <p:blipFill>
          <a:blip r:embed="rId5">
            <a:alphaModFix/>
          </a:blip>
          <a:stretch>
            <a:fillRect/>
          </a:stretch>
        </p:blipFill>
        <p:spPr>
          <a:xfrm>
            <a:off x="6286500" y="-29750"/>
            <a:ext cx="2857500" cy="19050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51"/>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Quantum Computing</a:t>
            </a:r>
            <a:endParaRPr>
              <a:solidFill>
                <a:srgbClr val="000000"/>
              </a:solidFill>
            </a:endParaRPr>
          </a:p>
        </p:txBody>
      </p:sp>
      <p:sp>
        <p:nvSpPr>
          <p:cNvPr id="936" name="Google Shape;936;p151"/>
          <p:cNvSpPr txBox="1"/>
          <p:nvPr>
            <p:ph idx="1" type="body"/>
          </p:nvPr>
        </p:nvSpPr>
        <p:spPr>
          <a:xfrm>
            <a:off x="311700" y="620175"/>
            <a:ext cx="8710200" cy="425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GB">
                <a:solidFill>
                  <a:srgbClr val="666666"/>
                </a:solidFill>
              </a:rPr>
              <a:t>Quantum computers can provide significant speedups for many problems in machine learning (training of classical Boltzmann machines, Quantum Bayesian inference, SVM, PCA, Linear algebra, etc) and can enable fundamentally different types of learning.</a:t>
            </a:r>
            <a:br>
              <a:rPr lang="en-GB">
                <a:solidFill>
                  <a:srgbClr val="666666"/>
                </a:solidFill>
              </a:rPr>
            </a:br>
            <a:r>
              <a:rPr lang="en-GB" sz="1400" u="sng">
                <a:solidFill>
                  <a:schemeClr val="hlink"/>
                </a:solidFill>
                <a:hlinkClick r:id="rId3"/>
              </a:rPr>
              <a:t>https://www.youtube.com/watch?v=ETJcALOplOA</a:t>
            </a:r>
            <a:r>
              <a:rPr lang="en-GB" sz="1400">
                <a:solidFill>
                  <a:srgbClr val="666666"/>
                </a:solidFill>
              </a:rPr>
              <a:t> </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The three known types of quantum computing:</a:t>
            </a:r>
            <a:endParaRPr>
              <a:solidFill>
                <a:srgbClr val="666666"/>
              </a:solidFill>
            </a:endParaRPr>
          </a:p>
          <a:p>
            <a:pPr indent="-317500" lvl="1" marL="914400" rtl="0" algn="l">
              <a:spcBef>
                <a:spcPts val="0"/>
              </a:spcBef>
              <a:spcAft>
                <a:spcPts val="0"/>
              </a:spcAft>
              <a:buClr>
                <a:srgbClr val="666666"/>
              </a:buClr>
              <a:buSzPts val="1400"/>
              <a:buChar char="○"/>
            </a:pPr>
            <a:r>
              <a:rPr b="1" lang="en-GB">
                <a:solidFill>
                  <a:srgbClr val="666666"/>
                </a:solidFill>
              </a:rPr>
              <a:t>Universal Quantum</a:t>
            </a:r>
            <a:r>
              <a:rPr lang="en-GB">
                <a:solidFill>
                  <a:srgbClr val="666666"/>
                </a:solidFill>
              </a:rPr>
              <a:t>: Offers the potential to be exponentially faster than traditional computers for a number of important applications: Machine Learning, Cryptography, Material Science, etc. The hardest to build. Current estimates: &gt;100.000 physical qubits.</a:t>
            </a:r>
            <a:endParaRPr>
              <a:solidFill>
                <a:srgbClr val="666666"/>
              </a:solidFill>
            </a:endParaRPr>
          </a:p>
          <a:p>
            <a:pPr indent="-317500" lvl="1" marL="914400" rtl="0" algn="l">
              <a:spcBef>
                <a:spcPts val="0"/>
              </a:spcBef>
              <a:spcAft>
                <a:spcPts val="0"/>
              </a:spcAft>
              <a:buClr>
                <a:srgbClr val="666666"/>
              </a:buClr>
              <a:buSzPts val="1400"/>
              <a:buChar char="○"/>
            </a:pPr>
            <a:r>
              <a:rPr b="1" lang="en-GB">
                <a:solidFill>
                  <a:srgbClr val="666666"/>
                </a:solidFill>
              </a:rPr>
              <a:t>Analog Quantum</a:t>
            </a:r>
            <a:r>
              <a:rPr lang="en-GB">
                <a:solidFill>
                  <a:srgbClr val="666666"/>
                </a:solidFill>
              </a:rPr>
              <a:t>: will be able to simulate complex quantum interactions that are intractable for any known conventional machine: Quantum Chemistry, Quantum Dynamics, etc. Could happen within next 5 years. It is conjectured that it will contain physical 50-100 qubits.</a:t>
            </a:r>
            <a:endParaRPr>
              <a:solidFill>
                <a:srgbClr val="666666"/>
              </a:solidFill>
            </a:endParaRPr>
          </a:p>
          <a:p>
            <a:pPr indent="-317500" lvl="1" marL="914400" rtl="0" algn="l">
              <a:spcBef>
                <a:spcPts val="0"/>
              </a:spcBef>
              <a:spcAft>
                <a:spcPts val="0"/>
              </a:spcAft>
              <a:buClr>
                <a:srgbClr val="666666"/>
              </a:buClr>
              <a:buSzPts val="1400"/>
              <a:buChar char="○"/>
            </a:pPr>
            <a:r>
              <a:rPr b="1" lang="en-GB">
                <a:solidFill>
                  <a:srgbClr val="666666"/>
                </a:solidFill>
              </a:rPr>
              <a:t>Quantum Annealer</a:t>
            </a:r>
            <a:r>
              <a:rPr lang="en-GB">
                <a:solidFill>
                  <a:srgbClr val="666666"/>
                </a:solidFill>
              </a:rPr>
              <a:t>: a very specialized form of quantum computing. Suited for optimization problems. The easiest to build. Has no known advantages over conventional computing.</a:t>
            </a:r>
            <a:br>
              <a:rPr lang="en-GB">
                <a:solidFill>
                  <a:srgbClr val="666666"/>
                </a:solidFill>
              </a:rPr>
            </a:br>
            <a:r>
              <a:rPr lang="en-GB" sz="1400" u="sng">
                <a:solidFill>
                  <a:schemeClr val="hlink"/>
                </a:solidFill>
                <a:hlinkClick r:id="rId4"/>
              </a:rPr>
              <a:t>http://www.research.ibm.com/quantum/expertise.html</a:t>
            </a:r>
            <a:r>
              <a:rPr lang="en-GB" sz="1400">
                <a:solidFill>
                  <a:srgbClr val="666666"/>
                </a:solidFill>
              </a:rPr>
              <a:t> </a:t>
            </a:r>
            <a:endParaRPr sz="1400">
              <a:solidFill>
                <a:srgbClr val="666666"/>
              </a:solidFill>
            </a:endParaRPr>
          </a:p>
          <a:p>
            <a:pPr indent="0" lvl="0" marL="0" rtl="0" algn="l">
              <a:spcBef>
                <a:spcPts val="1600"/>
              </a:spcBef>
              <a:spcAft>
                <a:spcPts val="160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152"/>
          <p:cNvSpPr txBox="1"/>
          <p:nvPr>
            <p:ph type="title"/>
          </p:nvPr>
        </p:nvSpPr>
        <p:spPr>
          <a:xfrm>
            <a:off x="311700" y="0"/>
            <a:ext cx="85206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Hardware: Summary</a:t>
            </a:r>
            <a:endParaRPr>
              <a:solidFill>
                <a:srgbClr val="000000"/>
              </a:solidFill>
            </a:endParaRPr>
          </a:p>
        </p:txBody>
      </p:sp>
      <p:sp>
        <p:nvSpPr>
          <p:cNvPr id="942" name="Google Shape;942;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Обычные CPU универсальны и недостаточно эффективны для специализированных задач (ML)</a:t>
            </a:r>
            <a:endParaRPr/>
          </a:p>
          <a:p>
            <a:pPr indent="-342900" lvl="0" marL="457200" rtl="0" algn="l">
              <a:spcBef>
                <a:spcPts val="0"/>
              </a:spcBef>
              <a:spcAft>
                <a:spcPts val="0"/>
              </a:spcAft>
              <a:buSzPts val="1800"/>
              <a:buChar char="●"/>
            </a:pPr>
            <a:r>
              <a:rPr lang="en-GB"/>
              <a:t>GPU становятся с каждым годом мощнее, но потребляют много энергии.</a:t>
            </a:r>
            <a:endParaRPr/>
          </a:p>
          <a:p>
            <a:pPr indent="-342900" lvl="0" marL="457200" rtl="0" algn="l">
              <a:spcBef>
                <a:spcPts val="0"/>
              </a:spcBef>
              <a:spcAft>
                <a:spcPts val="0"/>
              </a:spcAft>
              <a:buClr>
                <a:srgbClr val="FF0000"/>
              </a:buClr>
              <a:buSzPts val="1800"/>
              <a:buChar char="●"/>
            </a:pPr>
            <a:r>
              <a:rPr lang="en-GB">
                <a:solidFill>
                  <a:srgbClr val="FF0000"/>
                </a:solidFill>
              </a:rPr>
              <a:t>FPGA/ASIC на подъёме. Можно ожидать появления на рынке в ближайший год.</a:t>
            </a:r>
            <a:endParaRPr>
              <a:solidFill>
                <a:srgbClr val="FF0000"/>
              </a:solidFill>
            </a:endParaRPr>
          </a:p>
          <a:p>
            <a:pPr indent="-342900" lvl="0" marL="457200" rtl="0" algn="l">
              <a:spcBef>
                <a:spcPts val="0"/>
              </a:spcBef>
              <a:spcAft>
                <a:spcPts val="0"/>
              </a:spcAft>
              <a:buSzPts val="1800"/>
              <a:buChar char="●"/>
            </a:pPr>
            <a:r>
              <a:rPr lang="en-GB"/>
              <a:t>Нейроморфные чипы более далеки от рынка, но тоже показывают интересные результаты. </a:t>
            </a:r>
            <a:endParaRPr/>
          </a:p>
          <a:p>
            <a:pPr indent="-342900" lvl="0" marL="457200" rtl="0" algn="l">
              <a:spcBef>
                <a:spcPts val="0"/>
              </a:spcBef>
              <a:spcAft>
                <a:spcPts val="0"/>
              </a:spcAft>
              <a:buSzPts val="1800"/>
              <a:buChar char="●"/>
            </a:pPr>
            <a:r>
              <a:rPr lang="en-GB"/>
              <a:t>Мемристоры ещё дальше от рынка, но также интересны.</a:t>
            </a:r>
            <a:endParaRPr/>
          </a:p>
          <a:p>
            <a:pPr indent="-342900" lvl="0" marL="457200" rtl="0" algn="l">
              <a:spcBef>
                <a:spcPts val="0"/>
              </a:spcBef>
              <a:spcAft>
                <a:spcPts val="0"/>
              </a:spcAft>
              <a:buSzPts val="1800"/>
              <a:buChar char="●"/>
            </a:pPr>
            <a:r>
              <a:rPr lang="en-GB"/>
              <a:t>Квантовые компьютеры: пока слишком непонятно. Более вероятно, что это будут облачные решения, а не настольные.</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Инициативы в ИИ</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Некоторые интересные инициативы</a:t>
            </a:r>
            <a:endParaRPr>
              <a:solidFill>
                <a:srgbClr val="000000"/>
              </a:solidFill>
            </a:endParaRPr>
          </a:p>
        </p:txBody>
      </p:sp>
      <p:sp>
        <p:nvSpPr>
          <p:cNvPr id="953" name="Google Shape;953;p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Огромное движение к открытости</a:t>
            </a:r>
            <a:endParaRPr/>
          </a:p>
          <a:p>
            <a:pPr indent="-317500" lvl="1" marL="914400" rtl="0" algn="l">
              <a:spcBef>
                <a:spcPts val="0"/>
              </a:spcBef>
              <a:spcAft>
                <a:spcPts val="0"/>
              </a:spcAft>
              <a:buSzPts val="1400"/>
              <a:buChar char="○"/>
            </a:pPr>
            <a:r>
              <a:rPr lang="en-GB"/>
              <a:t>OpenAI non-profit artificial intelligence (AI) research company</a:t>
            </a:r>
            <a:endParaRPr/>
          </a:p>
          <a:p>
            <a:pPr indent="-317500" lvl="1" marL="914400" rtl="0" algn="l">
              <a:spcBef>
                <a:spcPts val="0"/>
              </a:spcBef>
              <a:spcAft>
                <a:spcPts val="0"/>
              </a:spcAft>
              <a:buSzPts val="1400"/>
              <a:buChar char="○"/>
            </a:pPr>
            <a:r>
              <a:rPr lang="en-GB"/>
              <a:t>Opensourcing ML/DL libraries: Caffe, Torch, Google Tensorflow, Microsoft CNTK</a:t>
            </a:r>
            <a:endParaRPr/>
          </a:p>
          <a:p>
            <a:pPr indent="-317500" lvl="1" marL="914400" rtl="0" algn="l">
              <a:spcBef>
                <a:spcPts val="0"/>
              </a:spcBef>
              <a:spcAft>
                <a:spcPts val="0"/>
              </a:spcAft>
              <a:buSzPts val="1400"/>
              <a:buChar char="○"/>
            </a:pPr>
            <a:r>
              <a:rPr lang="en-GB"/>
              <a:t>Opensourcing Hardware(!): Open Compute Project (Facebook)</a:t>
            </a:r>
            <a:br>
              <a:rPr lang="en-GB"/>
            </a:br>
            <a:r>
              <a:rPr lang="en-GB" u="sng">
                <a:solidFill>
                  <a:schemeClr val="hlink"/>
                </a:solidFill>
                <a:hlinkClick r:id="rId3"/>
              </a:rPr>
              <a:t>http://www.nextplatform.com/2016/03/13/shiny-new-open-compute-gear-roadmap-ahead/</a:t>
            </a:r>
            <a:r>
              <a:rPr lang="en-GB"/>
              <a:t> </a:t>
            </a:r>
            <a:endParaRPr/>
          </a:p>
          <a:p>
            <a:pPr indent="-317500" lvl="1" marL="914400" rtl="0" algn="l">
              <a:spcBef>
                <a:spcPts val="0"/>
              </a:spcBef>
              <a:spcAft>
                <a:spcPts val="0"/>
              </a:spcAft>
              <a:buSzPts val="1400"/>
              <a:buChar char="○"/>
            </a:pPr>
            <a:r>
              <a:rPr lang="en-GB"/>
              <a:t>Opensourcing Research: arxiv.org</a:t>
            </a:r>
            <a:endParaRPr/>
          </a:p>
          <a:p>
            <a:pPr indent="-342900" lvl="0" marL="457200" rtl="0" algn="l">
              <a:spcBef>
                <a:spcPts val="0"/>
              </a:spcBef>
              <a:spcAft>
                <a:spcPts val="0"/>
              </a:spcAft>
              <a:buSzPts val="1800"/>
              <a:buChar char="●"/>
            </a:pPr>
            <a:r>
              <a:rPr lang="en-GB"/>
              <a:t>Национальные программы в ИИ</a:t>
            </a:r>
            <a:endParaRPr/>
          </a:p>
          <a:p>
            <a:pPr indent="-317500" lvl="1" marL="914400" rtl="0" algn="l">
              <a:spcBef>
                <a:spcPts val="0"/>
              </a:spcBef>
              <a:spcAft>
                <a:spcPts val="0"/>
              </a:spcAft>
              <a:buSzPts val="1400"/>
              <a:buChar char="○"/>
            </a:pPr>
            <a:r>
              <a:rPr lang="en-GB"/>
              <a:t>South Korea trumpets $860-million AI fund after AlphaGo 'shock'</a:t>
            </a:r>
            <a:br>
              <a:rPr lang="en-GB"/>
            </a:br>
            <a:r>
              <a:rPr lang="en-GB" sz="1000" u="sng">
                <a:solidFill>
                  <a:schemeClr val="accent5"/>
                </a:solidFill>
                <a:hlinkClick r:id="rId4"/>
              </a:rPr>
              <a:t>http://www.nature.com/news/south-korea-trumpets-860-million-ai-fund-after-alphago-shock-1.19595</a:t>
            </a:r>
            <a:r>
              <a:rPr lang="en-GB" sz="1000"/>
              <a:t> </a:t>
            </a:r>
            <a:endParaRPr sz="1000"/>
          </a:p>
          <a:p>
            <a:pPr indent="-317500" lvl="1" marL="914400" rtl="0" algn="l">
              <a:spcBef>
                <a:spcPts val="0"/>
              </a:spcBef>
              <a:spcAft>
                <a:spcPts val="0"/>
              </a:spcAft>
              <a:buSzPts val="1400"/>
              <a:buChar char="○"/>
            </a:pPr>
            <a:r>
              <a:rPr lang="en-GB"/>
              <a:t>Chinese Artificial Intelligence Team Announces Plans To Challenge Google’s AlphaGo</a:t>
            </a:r>
            <a:br>
              <a:rPr lang="en-GB"/>
            </a:br>
            <a:r>
              <a:rPr lang="en-GB" sz="1000" u="sng">
                <a:solidFill>
                  <a:schemeClr val="accent5"/>
                </a:solidFill>
                <a:hlinkClick r:id="rId5"/>
              </a:rPr>
              <a:t>http://futurism.com/chinese-artificial-intelligence-team-announces-plans-challenge-googles-alphago/</a:t>
            </a:r>
            <a:endParaRPr sz="1000"/>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Deep Learning: Иерархия признаков</a:t>
            </a:r>
            <a:endParaRPr sz="2400"/>
          </a:p>
        </p:txBody>
      </p:sp>
      <p:sp>
        <p:nvSpPr>
          <p:cNvPr id="245" name="Google Shape;245;p48"/>
          <p:cNvSpPr/>
          <p:nvPr/>
        </p:nvSpPr>
        <p:spPr>
          <a:xfrm>
            <a:off x="-54150" y="0"/>
            <a:ext cx="93405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eature-nlp.png" id="246" name="Google Shape;246;p48"/>
          <p:cNvPicPr preferRelativeResize="0"/>
          <p:nvPr/>
        </p:nvPicPr>
        <p:blipFill>
          <a:blip r:embed="rId3">
            <a:alphaModFix/>
          </a:blip>
          <a:stretch>
            <a:fillRect/>
          </a:stretch>
        </p:blipFill>
        <p:spPr>
          <a:xfrm>
            <a:off x="442813" y="0"/>
            <a:ext cx="8258376"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Deep Learning: Иерархия признаков</a:t>
            </a:r>
            <a:endParaRPr sz="2400"/>
          </a:p>
        </p:txBody>
      </p:sp>
      <p:sp>
        <p:nvSpPr>
          <p:cNvPr id="252" name="Google Shape;252;p49"/>
          <p:cNvSpPr/>
          <p:nvPr/>
        </p:nvSpPr>
        <p:spPr>
          <a:xfrm>
            <a:off x="-54150" y="0"/>
            <a:ext cx="93405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eature-learning.png" id="253" name="Google Shape;253;p49"/>
          <p:cNvPicPr preferRelativeResize="0"/>
          <p:nvPr/>
        </p:nvPicPr>
        <p:blipFill>
          <a:blip r:embed="rId3">
            <a:alphaModFix/>
          </a:blip>
          <a:stretch>
            <a:fillRect/>
          </a:stretch>
        </p:blipFill>
        <p:spPr>
          <a:xfrm>
            <a:off x="415325" y="-4334"/>
            <a:ext cx="8610899" cy="51478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50"/>
          <p:cNvSpPr txBox="1"/>
          <p:nvPr>
            <p:ph type="title"/>
          </p:nvPr>
        </p:nvSpPr>
        <p:spPr>
          <a:xfrm>
            <a:off x="311700" y="0"/>
            <a:ext cx="85206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Deep Learning</a:t>
            </a:r>
            <a:endParaRPr/>
          </a:p>
        </p:txBody>
      </p:sp>
      <p:sp>
        <p:nvSpPr>
          <p:cNvPr id="259" name="Google Shape;259;p50"/>
          <p:cNvSpPr txBox="1"/>
          <p:nvPr>
            <p:ph idx="1" type="body"/>
          </p:nvPr>
        </p:nvSpPr>
        <p:spPr>
          <a:xfrm>
            <a:off x="311700" y="572100"/>
            <a:ext cx="8520600" cy="3996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a:t>DL обладает способностью выучивать иерархические признаки.</a:t>
            </a:r>
            <a:endParaRPr/>
          </a:p>
        </p:txBody>
      </p:sp>
      <p:pic>
        <p:nvPicPr>
          <p:cNvPr descr="cnn-hierarchy.png" id="260" name="Google Shape;260;p50"/>
          <p:cNvPicPr preferRelativeResize="0"/>
          <p:nvPr/>
        </p:nvPicPr>
        <p:blipFill rotWithShape="1">
          <a:blip r:embed="rId3">
            <a:alphaModFix/>
          </a:blip>
          <a:srcRect b="3034" l="0" r="0" t="0"/>
          <a:stretch/>
        </p:blipFill>
        <p:spPr>
          <a:xfrm>
            <a:off x="0" y="1008550"/>
            <a:ext cx="9144002" cy="353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Важное в истории ИИ</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52"/>
          <p:cNvSpPr txBox="1"/>
          <p:nvPr>
            <p:ph type="title"/>
          </p:nvPr>
        </p:nvSpPr>
        <p:spPr>
          <a:xfrm>
            <a:off x="311700" y="0"/>
            <a:ext cx="85206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000000"/>
                </a:solidFill>
              </a:rPr>
              <a:t>Важное в истории ИИ</a:t>
            </a:r>
            <a:endParaRPr>
              <a:solidFill>
                <a:srgbClr val="000000"/>
              </a:solidFill>
            </a:endParaRPr>
          </a:p>
          <a:p>
            <a:pPr indent="0" lvl="0" marL="0" rtl="0" algn="l">
              <a:spcBef>
                <a:spcPts val="0"/>
              </a:spcBef>
              <a:spcAft>
                <a:spcPts val="0"/>
              </a:spcAft>
              <a:buClr>
                <a:schemeClr val="dk1"/>
              </a:buClr>
              <a:buSzPts val="1100"/>
              <a:buFont typeface="Arial"/>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271" name="Google Shape;271;p52"/>
          <p:cNvSpPr txBox="1"/>
          <p:nvPr>
            <p:ph idx="1" type="body"/>
          </p:nvPr>
        </p:nvSpPr>
        <p:spPr>
          <a:xfrm>
            <a:off x="311700" y="720950"/>
            <a:ext cx="8520600" cy="4187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a:t>1. </a:t>
            </a:r>
            <a:r>
              <a:rPr b="1" lang="en-GB"/>
              <a:t>Нейронные модели присутствуют с самого начала появления области</a:t>
            </a:r>
            <a:endParaRPr b="1"/>
          </a:p>
          <a:p>
            <a:pPr indent="0" lvl="0" marL="0" rtl="0" algn="l">
              <a:spcBef>
                <a:spcPts val="1600"/>
              </a:spcBef>
              <a:spcAft>
                <a:spcPts val="0"/>
              </a:spcAft>
              <a:buNone/>
            </a:pPr>
            <a:r>
              <a:rPr lang="en-GB"/>
              <a:t>[1943-1955] Зарождение ИИ</a:t>
            </a:r>
            <a:endParaRPr/>
          </a:p>
          <a:p>
            <a:pPr indent="-317500" lvl="1" marL="914400" rtl="0" algn="l">
              <a:spcBef>
                <a:spcPts val="1600"/>
              </a:spcBef>
              <a:spcAft>
                <a:spcPts val="0"/>
              </a:spcAft>
              <a:buSzPts val="1400"/>
              <a:buChar char="○"/>
            </a:pPr>
            <a:r>
              <a:rPr lang="en-GB"/>
              <a:t>McCulloch &amp; Pitts: модель искусственного нейрона</a:t>
            </a:r>
            <a:endParaRPr>
              <a:solidFill>
                <a:srgbClr val="0000FF"/>
              </a:solidFill>
            </a:endParaRPr>
          </a:p>
          <a:p>
            <a:pPr indent="-317500" lvl="1" marL="914400" rtl="0" algn="l">
              <a:spcBef>
                <a:spcPts val="0"/>
              </a:spcBef>
              <a:spcAft>
                <a:spcPts val="0"/>
              </a:spcAft>
              <a:buSzPts val="1400"/>
              <a:buChar char="○"/>
            </a:pPr>
            <a:r>
              <a:rPr lang="en-GB"/>
              <a:t>Hebb: правило модификации силы соединений между нейронами (Hebbian learning)</a:t>
            </a:r>
            <a:endParaRPr/>
          </a:p>
          <a:p>
            <a:pPr indent="-317500" lvl="1" marL="914400" rtl="0" algn="l">
              <a:spcBef>
                <a:spcPts val="0"/>
              </a:spcBef>
              <a:spcAft>
                <a:spcPts val="0"/>
              </a:spcAft>
              <a:buSzPts val="1400"/>
              <a:buChar char="○"/>
            </a:pPr>
            <a:r>
              <a:rPr lang="en-GB"/>
              <a:t>Два студента Гарварда (Marvin Minsky и Dean Edmonds) построили первый нейросетевой компьютер в 1950 (SNARL). Он содержал 3000 вакуумных ламп и симулировал сеть из 40 нейронов.</a:t>
            </a:r>
            <a:endParaRPr/>
          </a:p>
          <a:p>
            <a:pPr indent="-317500" lvl="1" marL="914400" rtl="0" algn="l">
              <a:spcBef>
                <a:spcPts val="0"/>
              </a:spcBef>
              <a:spcAft>
                <a:spcPts val="0"/>
              </a:spcAft>
              <a:buSzPts val="1400"/>
              <a:buChar char="○"/>
            </a:pPr>
            <a:r>
              <a:rPr lang="en-GB"/>
              <a:t>Алан Тьюринг давал лекции в London Mathematical Society (1947) и сформулировал свои идеи в статье "Computing Machinery and Intelligence." (1950). Так, он предложил свой знаменитый тест, машинное обучение, генетические алгоритмы, и обучение с подкреплением. Он также предложил идею симулировать интеллект ребёнка, а не взрослого человека.</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Deep Learning vs. Мachine Learning</a:t>
            </a:r>
            <a:endParaRPr sz="2400"/>
          </a:p>
        </p:txBody>
      </p:sp>
      <p:sp>
        <p:nvSpPr>
          <p:cNvPr id="277" name="Google Shape;277;p53"/>
          <p:cNvSpPr txBox="1"/>
          <p:nvPr/>
        </p:nvSpPr>
        <p:spPr>
          <a:xfrm>
            <a:off x="386075" y="988900"/>
            <a:ext cx="8473500" cy="3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DeepLearning.png" id="278" name="Google Shape;278;p5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54"/>
          <p:cNvSpPr txBox="1"/>
          <p:nvPr>
            <p:ph type="title"/>
          </p:nvPr>
        </p:nvSpPr>
        <p:spPr>
          <a:xfrm>
            <a:off x="311700" y="0"/>
            <a:ext cx="85206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Важное в истории ИИ</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284" name="Google Shape;284;p54"/>
          <p:cNvSpPr txBox="1"/>
          <p:nvPr>
            <p:ph idx="1" type="body"/>
          </p:nvPr>
        </p:nvSpPr>
        <p:spPr>
          <a:xfrm>
            <a:off x="311700" y="720950"/>
            <a:ext cx="8520600" cy="4187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a:solidFill>
                  <a:srgbClr val="666666"/>
                </a:solidFill>
              </a:rPr>
              <a:t>2. Многие вещи переизобретались несколько раз или долго ждут своего часа.</a:t>
            </a:r>
            <a:endParaRPr b="1">
              <a:solidFill>
                <a:srgbClr val="666666"/>
              </a:solidFill>
            </a:endParaRPr>
          </a:p>
          <a:p>
            <a:pPr indent="-342900" lvl="0" marL="457200" rtl="0" algn="l">
              <a:spcBef>
                <a:spcPts val="1600"/>
              </a:spcBef>
              <a:spcAft>
                <a:spcPts val="0"/>
              </a:spcAft>
              <a:buClr>
                <a:srgbClr val="666666"/>
              </a:buClr>
              <a:buSzPts val="1800"/>
              <a:buChar char="●"/>
            </a:pPr>
            <a:r>
              <a:rPr lang="en-GB">
                <a:solidFill>
                  <a:srgbClr val="666666"/>
                </a:solidFill>
              </a:rPr>
              <a:t>Алгоритм обратного распространения ошибки для многослойных сетей был несколько раз переизобретён в 1980-е (впервые был открыт в 1969).</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Свёрточные нейросети (CNN) были изобретены в 1980-е (неокогнитрон).</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Рекуррентные нейросети (RNN) также известны с 1980-х.</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LSTM (Long short-term memory) изобретены в 1997-м.</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Connectionist temporal classification (CTC) изобретён в 2006-м.</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Многомерные RNN описаны в 2009-м.</a:t>
            </a:r>
            <a:endParaRPr>
              <a:solidFill>
                <a:srgbClr val="66666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55"/>
          <p:cNvSpPr txBox="1"/>
          <p:nvPr>
            <p:ph type="title"/>
          </p:nvPr>
        </p:nvSpPr>
        <p:spPr>
          <a:xfrm>
            <a:off x="311700" y="0"/>
            <a:ext cx="85206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Важное в истории ИИ</a:t>
            </a:r>
            <a:endParaRPr>
              <a:solidFill>
                <a:srgbClr val="000000"/>
              </a:solidFill>
            </a:endParaRPr>
          </a:p>
        </p:txBody>
      </p:sp>
      <p:sp>
        <p:nvSpPr>
          <p:cNvPr id="290" name="Google Shape;290;p55"/>
          <p:cNvSpPr txBox="1"/>
          <p:nvPr>
            <p:ph idx="1" type="body"/>
          </p:nvPr>
        </p:nvSpPr>
        <p:spPr>
          <a:xfrm>
            <a:off x="311700" y="720950"/>
            <a:ext cx="8520600" cy="4187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a:t>3. Завышенные ожидания возникают постоянно</a:t>
            </a:r>
            <a:endParaRPr b="1"/>
          </a:p>
          <a:p>
            <a:pPr indent="0" lvl="0" marL="0" rtl="0" algn="l">
              <a:spcBef>
                <a:spcPts val="1600"/>
              </a:spcBef>
              <a:spcAft>
                <a:spcPts val="0"/>
              </a:spcAft>
              <a:buNone/>
            </a:pPr>
            <a:r>
              <a:rPr lang="en-GB"/>
              <a:t>[1956] John McCarthy “We think that a significant advance can be made in one or more of these problems if a carefully selected group of scientists work on it together for a summer.”</a:t>
            </a:r>
            <a:endParaRPr/>
          </a:p>
          <a:p>
            <a:pPr indent="0" lvl="0" marL="0" rtl="0" algn="l">
              <a:spcBef>
                <a:spcPts val="1600"/>
              </a:spcBef>
              <a:spcAft>
                <a:spcPts val="0"/>
              </a:spcAft>
              <a:buNone/>
            </a:pPr>
            <a:r>
              <a:rPr lang="en-GB"/>
              <a:t>[1965] Herbert Simon “Machines will be capable, within twenty years, of doing any work that a man can do.”</a:t>
            </a:r>
            <a:endParaRPr/>
          </a:p>
          <a:p>
            <a:pPr indent="0" lvl="0" marL="0" rtl="0" algn="l">
              <a:spcBef>
                <a:spcPts val="1600"/>
              </a:spcBef>
              <a:spcAft>
                <a:spcPts val="0"/>
              </a:spcAft>
              <a:buNone/>
            </a:pPr>
            <a:r>
              <a:rPr lang="en-GB"/>
              <a:t>Как результат разочарования — зимы искусственного интеллекта. [1974-1980] и [1987-early 1990s]</a:t>
            </a:r>
            <a:endParaRPr/>
          </a:p>
          <a:p>
            <a:pPr indent="0" lvl="0" marL="0" rtl="0" algn="l">
              <a:spcBef>
                <a:spcPts val="1600"/>
              </a:spcBef>
              <a:spcAft>
                <a:spcPts val="1600"/>
              </a:spcAft>
              <a:buNone/>
            </a:pPr>
            <a:r>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AI, ML, DL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56"/>
          <p:cNvSpPr txBox="1"/>
          <p:nvPr>
            <p:ph type="title"/>
          </p:nvPr>
        </p:nvSpPr>
        <p:spPr>
          <a:xfrm>
            <a:off x="311700" y="0"/>
            <a:ext cx="85206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Важное в истории ИИ</a:t>
            </a:r>
            <a:endParaRPr>
              <a:solidFill>
                <a:srgbClr val="000000"/>
              </a:solidFill>
            </a:endParaRPr>
          </a:p>
        </p:txBody>
      </p:sp>
      <p:sp>
        <p:nvSpPr>
          <p:cNvPr id="296" name="Google Shape;296;p56"/>
          <p:cNvSpPr txBox="1"/>
          <p:nvPr>
            <p:ph idx="1" type="body"/>
          </p:nvPr>
        </p:nvSpPr>
        <p:spPr>
          <a:xfrm>
            <a:off x="311700" y="720950"/>
            <a:ext cx="8520600" cy="4187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a:t>4. Доступность больших датасетов [2001+]</a:t>
            </a:r>
            <a:endParaRPr b="1"/>
          </a:p>
          <a:p>
            <a:pPr indent="0" lvl="0" marL="0" rtl="0" algn="l">
              <a:spcBef>
                <a:spcPts val="1600"/>
              </a:spcBef>
              <a:spcAft>
                <a:spcPts val="0"/>
              </a:spcAft>
              <a:buClr>
                <a:schemeClr val="dk1"/>
              </a:buClr>
              <a:buSzPts val="1100"/>
              <a:buFont typeface="Arial"/>
              <a:buNone/>
            </a:pPr>
            <a:r>
              <a:rPr lang="en-GB"/>
              <a:t>За всю 60-летнюю историю computer science основной акцент был на алгоритмах, но современные исследования показывают, что для многих проблем осмысленно уделять больше внимания данным, чем выбору алгоритмов.</a:t>
            </a:r>
            <a:endParaRPr/>
          </a:p>
          <a:p>
            <a:pPr indent="0" lvl="0" marL="0" rtl="0" algn="l">
              <a:spcBef>
                <a:spcPts val="1600"/>
              </a:spcBef>
              <a:spcAft>
                <a:spcPts val="0"/>
              </a:spcAft>
              <a:buClr>
                <a:schemeClr val="dk1"/>
              </a:buClr>
              <a:buSzPts val="1100"/>
              <a:buFont typeface="Arial"/>
              <a:buNone/>
            </a:pPr>
            <a:r>
              <a:rPr lang="en-GB"/>
              <a:t>Большее количество данных может существенно улучшить качество того же самого алгоритма.</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57"/>
          <p:cNvPicPr preferRelativeResize="0"/>
          <p:nvPr/>
        </p:nvPicPr>
        <p:blipFill>
          <a:blip r:embed="rId3">
            <a:alphaModFix/>
          </a:blip>
          <a:stretch>
            <a:fillRect/>
          </a:stretch>
        </p:blipFill>
        <p:spPr>
          <a:xfrm>
            <a:off x="0" y="559716"/>
            <a:ext cx="9144000" cy="3858768"/>
          </a:xfrm>
          <a:prstGeom prst="rect">
            <a:avLst/>
          </a:prstGeom>
          <a:noFill/>
          <a:ln>
            <a:noFill/>
          </a:ln>
        </p:spPr>
      </p:pic>
      <p:sp>
        <p:nvSpPr>
          <p:cNvPr id="302" name="Google Shape;302;p57"/>
          <p:cNvSpPr txBox="1"/>
          <p:nvPr/>
        </p:nvSpPr>
        <p:spPr>
          <a:xfrm>
            <a:off x="-44500" y="4711175"/>
            <a:ext cx="92889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4"/>
              </a:rPr>
              <a:t>http://www.spacemachine.net/views/2016/3/datasets-over-algorithms</a:t>
            </a:r>
            <a:r>
              <a:rPr lang="en-GB"/>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8"/>
          <p:cNvSpPr txBox="1"/>
          <p:nvPr>
            <p:ph idx="4294967295" type="title"/>
          </p:nvPr>
        </p:nvSpPr>
        <p:spPr>
          <a:xfrm>
            <a:off x="311700" y="0"/>
            <a:ext cx="8520600" cy="6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Speech Recognition: DL quality</a:t>
            </a:r>
            <a:endParaRPr>
              <a:solidFill>
                <a:srgbClr val="000000"/>
              </a:solidFill>
            </a:endParaRPr>
          </a:p>
        </p:txBody>
      </p:sp>
      <p:sp>
        <p:nvSpPr>
          <p:cNvPr id="308" name="Google Shape;308;p58"/>
          <p:cNvSpPr txBox="1"/>
          <p:nvPr/>
        </p:nvSpPr>
        <p:spPr>
          <a:xfrm>
            <a:off x="-117625" y="4769225"/>
            <a:ext cx="94314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u="sng">
                <a:solidFill>
                  <a:schemeClr val="hlink"/>
                </a:solidFill>
                <a:hlinkClick r:id="rId3"/>
              </a:rPr>
              <a:t>http://cacm.acm.org/magazines/2014/1/170863-a-historical-perspective-of-speech-recognition/abstract</a:t>
            </a:r>
            <a:r>
              <a:rPr lang="en-GB" sz="1200"/>
              <a:t> </a:t>
            </a:r>
            <a:endParaRPr sz="1200"/>
          </a:p>
        </p:txBody>
      </p:sp>
      <p:pic>
        <p:nvPicPr>
          <p:cNvPr id="309" name="Google Shape;309;p58"/>
          <p:cNvPicPr preferRelativeResize="0"/>
          <p:nvPr/>
        </p:nvPicPr>
        <p:blipFill rotWithShape="1">
          <a:blip r:embed="rId4">
            <a:alphaModFix/>
          </a:blip>
          <a:srcRect b="21890" l="36486" r="7147" t="31877"/>
          <a:stretch/>
        </p:blipFill>
        <p:spPr>
          <a:xfrm>
            <a:off x="567225" y="955225"/>
            <a:ext cx="8046607" cy="35558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Текущие результаты в DL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60"/>
          <p:cNvSpPr txBox="1"/>
          <p:nvPr>
            <p:ph type="title"/>
          </p:nvPr>
        </p:nvSpPr>
        <p:spPr>
          <a:xfrm>
            <a:off x="311700" y="0"/>
            <a:ext cx="8520600" cy="6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DL: Super-human performance</a:t>
            </a:r>
            <a:endParaRPr/>
          </a:p>
        </p:txBody>
      </p:sp>
      <p:sp>
        <p:nvSpPr>
          <p:cNvPr id="320" name="Google Shape;320;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solidFill>
                  <a:srgbClr val="434343"/>
                </a:solidFill>
              </a:rPr>
              <a:t>Deep Learning уже (с 2011) </a:t>
            </a:r>
            <a:r>
              <a:rPr lang="en-GB">
                <a:solidFill>
                  <a:srgbClr val="FF0000"/>
                </a:solidFill>
              </a:rPr>
              <a:t>превзошёл человеческое качество распознавания</a:t>
            </a:r>
            <a:r>
              <a:rPr lang="en-GB">
                <a:solidFill>
                  <a:srgbClr val="434343"/>
                </a:solidFill>
              </a:rPr>
              <a:t> на простых задачах на восприятие, которые долгое время считались прерогативой человека. Превосходство над классическими алгоритмами в этих областях ещё выше.</a:t>
            </a:r>
            <a:endParaRPr>
              <a:solidFill>
                <a:srgbClr val="434343"/>
              </a:solidFill>
            </a:endParaRPr>
          </a:p>
          <a:p>
            <a:pPr indent="0" lvl="0" marL="0" marR="0" rtl="0" algn="l">
              <a:lnSpc>
                <a:spcPct val="115000"/>
              </a:lnSpc>
              <a:spcBef>
                <a:spcPts val="1600"/>
              </a:spcBef>
              <a:spcAft>
                <a:spcPts val="1600"/>
              </a:spcAft>
              <a:buNone/>
            </a:pPr>
            <a:r>
              <a:t/>
            </a:r>
            <a:endParaRPr>
              <a:solidFill>
                <a:srgbClr val="43434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61"/>
          <p:cNvSpPr txBox="1"/>
          <p:nvPr>
            <p:ph type="title"/>
          </p:nvPr>
        </p:nvSpPr>
        <p:spPr>
          <a:xfrm>
            <a:off x="311700" y="0"/>
            <a:ext cx="8520600" cy="5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Case #1: IJCNN 2011</a:t>
            </a:r>
            <a:endParaRPr/>
          </a:p>
        </p:txBody>
      </p:sp>
      <p:sp>
        <p:nvSpPr>
          <p:cNvPr id="326" name="Google Shape;326;p61"/>
          <p:cNvSpPr txBox="1"/>
          <p:nvPr>
            <p:ph idx="1" type="body"/>
          </p:nvPr>
        </p:nvSpPr>
        <p:spPr>
          <a:xfrm>
            <a:off x="311700" y="613450"/>
            <a:ext cx="8475000" cy="438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German Traffic Sign Recognition Benchmark</a:t>
            </a:r>
            <a:endParaRPr/>
          </a:p>
          <a:p>
            <a:pPr indent="-342900" lvl="0" marL="457200" rtl="0" algn="l">
              <a:spcBef>
                <a:spcPts val="1600"/>
              </a:spcBef>
              <a:spcAft>
                <a:spcPts val="0"/>
              </a:spcAft>
              <a:buSzPts val="1800"/>
              <a:buChar char="●"/>
            </a:pPr>
            <a:r>
              <a:rPr lang="en-GB"/>
              <a:t>Classification, &gt;40 classes</a:t>
            </a:r>
            <a:endParaRPr/>
          </a:p>
          <a:p>
            <a:pPr indent="-342900" lvl="0" marL="457200" rtl="0" algn="l">
              <a:spcBef>
                <a:spcPts val="0"/>
              </a:spcBef>
              <a:spcAft>
                <a:spcPts val="0"/>
              </a:spcAft>
              <a:buSzPts val="1800"/>
              <a:buChar char="●"/>
            </a:pPr>
            <a:r>
              <a:rPr lang="en-GB"/>
              <a:t>&gt;50,000 real-life images</a:t>
            </a:r>
            <a:endParaRPr/>
          </a:p>
          <a:p>
            <a:pPr indent="-342900" lvl="0" marL="457200" rtl="0" algn="l">
              <a:spcBef>
                <a:spcPts val="0"/>
              </a:spcBef>
              <a:spcAft>
                <a:spcPts val="0"/>
              </a:spcAft>
              <a:buSzPts val="1800"/>
              <a:buChar char="●"/>
            </a:pPr>
            <a:r>
              <a:rPr lang="en-GB"/>
              <a:t>First </a:t>
            </a:r>
            <a:r>
              <a:rPr lang="en-GB">
                <a:solidFill>
                  <a:srgbClr val="FF0000"/>
                </a:solidFill>
              </a:rPr>
              <a:t>Superhuman</a:t>
            </a:r>
            <a:r>
              <a:rPr lang="en-GB"/>
              <a:t> Visual Pattern Recognition</a:t>
            </a:r>
            <a:endParaRPr/>
          </a:p>
          <a:p>
            <a:pPr indent="-317500" lvl="1" marL="914400" rtl="0" algn="l">
              <a:spcBef>
                <a:spcPts val="0"/>
              </a:spcBef>
              <a:spcAft>
                <a:spcPts val="0"/>
              </a:spcAft>
              <a:buSzPts val="1400"/>
              <a:buChar char="○"/>
            </a:pPr>
            <a:r>
              <a:rPr lang="en-GB"/>
              <a:t>2x better than humans</a:t>
            </a:r>
            <a:endParaRPr/>
          </a:p>
          <a:p>
            <a:pPr indent="-317500" lvl="1" marL="914400" rtl="0" algn="l">
              <a:spcBef>
                <a:spcPts val="0"/>
              </a:spcBef>
              <a:spcAft>
                <a:spcPts val="0"/>
              </a:spcAft>
              <a:buSzPts val="1400"/>
              <a:buChar char="○"/>
            </a:pPr>
            <a:r>
              <a:rPr lang="en-GB"/>
              <a:t>3x better than the closest artificial competitor</a:t>
            </a:r>
            <a:endParaRPr/>
          </a:p>
          <a:p>
            <a:pPr indent="-317500" lvl="1" marL="914400" rtl="0" algn="l">
              <a:spcBef>
                <a:spcPts val="0"/>
              </a:spcBef>
              <a:spcAft>
                <a:spcPts val="0"/>
              </a:spcAft>
              <a:buSzPts val="1400"/>
              <a:buChar char="○"/>
            </a:pPr>
            <a:r>
              <a:rPr lang="en-GB"/>
              <a:t>6x better than the best non-neural method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1600"/>
              </a:spcAft>
              <a:buNone/>
            </a:pPr>
            <a:br>
              <a:rPr lang="en-GB"/>
            </a:br>
            <a:r>
              <a:rPr lang="en-GB" u="sng">
                <a:solidFill>
                  <a:schemeClr val="hlink"/>
                </a:solidFill>
                <a:hlinkClick r:id="rId3"/>
              </a:rPr>
              <a:t>http://benchmark.ini.rub.de/index.php?section=gtsrb&amp;subsection=results#</a:t>
            </a:r>
            <a:r>
              <a:rPr lang="en-GB"/>
              <a:t>    </a:t>
            </a:r>
            <a:endParaRPr/>
          </a:p>
        </p:txBody>
      </p:sp>
      <p:pic>
        <p:nvPicPr>
          <p:cNvPr descr="GTSRB.png" id="327" name="Google Shape;327;p61"/>
          <p:cNvPicPr preferRelativeResize="0"/>
          <p:nvPr/>
        </p:nvPicPr>
        <p:blipFill>
          <a:blip r:embed="rId4">
            <a:alphaModFix/>
          </a:blip>
          <a:stretch>
            <a:fillRect/>
          </a:stretch>
        </p:blipFill>
        <p:spPr>
          <a:xfrm>
            <a:off x="5592950" y="613450"/>
            <a:ext cx="3409950" cy="3409950"/>
          </a:xfrm>
          <a:prstGeom prst="rect">
            <a:avLst/>
          </a:prstGeom>
          <a:noFill/>
          <a:ln>
            <a:noFill/>
          </a:ln>
        </p:spPr>
      </p:pic>
      <p:graphicFrame>
        <p:nvGraphicFramePr>
          <p:cNvPr id="328" name="Google Shape;328;p61"/>
          <p:cNvGraphicFramePr/>
          <p:nvPr/>
        </p:nvGraphicFramePr>
        <p:xfrm>
          <a:off x="968075" y="3105025"/>
          <a:ext cx="3000000" cy="3000000"/>
        </p:xfrm>
        <a:graphic>
          <a:graphicData uri="http://schemas.openxmlformats.org/drawingml/2006/table">
            <a:tbl>
              <a:tblPr>
                <a:noFill/>
                <a:tableStyleId>{F38CD3F0-68F1-4F24-BEA3-F85367703427}</a:tableStyleId>
              </a:tblPr>
              <a:tblGrid>
                <a:gridCol w="428625"/>
                <a:gridCol w="1905000"/>
                <a:gridCol w="1514475"/>
              </a:tblGrid>
              <a:tr h="247650">
                <a:tc>
                  <a:txBody>
                    <a:bodyPr/>
                    <a:lstStyle/>
                    <a:p>
                      <a:pPr indent="0" lvl="0" marL="0" rtl="0" algn="l">
                        <a:spcBef>
                          <a:spcPts val="0"/>
                        </a:spcBef>
                        <a:spcAft>
                          <a:spcPts val="0"/>
                        </a:spcAft>
                        <a:buNone/>
                      </a:pPr>
                      <a:r>
                        <a:t/>
                      </a:r>
                      <a:endParaRPr/>
                    </a:p>
                  </a:txBody>
                  <a:tcPr marT="19050" marB="19050" marR="28575" marL="28575" anchor="b">
                    <a:solidFill>
                      <a:srgbClr val="F1F1F1"/>
                    </a:solidFill>
                  </a:tcPr>
                </a:tc>
                <a:tc>
                  <a:txBody>
                    <a:bodyPr/>
                    <a:lstStyle/>
                    <a:p>
                      <a:pPr indent="0" lvl="0" marL="0" rtl="0" algn="l">
                        <a:lnSpc>
                          <a:spcPct val="115000"/>
                        </a:lnSpc>
                        <a:spcBef>
                          <a:spcPts val="0"/>
                        </a:spcBef>
                        <a:spcAft>
                          <a:spcPts val="0"/>
                        </a:spcAft>
                        <a:buNone/>
                      </a:pPr>
                      <a:r>
                        <a:rPr b="1" lang="en-GB"/>
                        <a:t>Method</a:t>
                      </a:r>
                      <a:endParaRPr b="1"/>
                    </a:p>
                  </a:txBody>
                  <a:tcPr marT="19050" marB="19050" marR="28575" marL="28575" anchor="b">
                    <a:solidFill>
                      <a:srgbClr val="F1F1F1"/>
                    </a:solidFill>
                  </a:tcPr>
                </a:tc>
                <a:tc>
                  <a:txBody>
                    <a:bodyPr/>
                    <a:lstStyle/>
                    <a:p>
                      <a:pPr indent="0" lvl="0" marL="0" rtl="0" algn="l">
                        <a:lnSpc>
                          <a:spcPct val="115000"/>
                        </a:lnSpc>
                        <a:spcBef>
                          <a:spcPts val="0"/>
                        </a:spcBef>
                        <a:spcAft>
                          <a:spcPts val="0"/>
                        </a:spcAft>
                        <a:buNone/>
                      </a:pPr>
                      <a:r>
                        <a:rPr b="1" lang="en-GB"/>
                        <a:t>Correct (Error)</a:t>
                      </a:r>
                      <a:endParaRPr b="1"/>
                    </a:p>
                  </a:txBody>
                  <a:tcPr marT="19050" marB="19050" marR="28575" marL="28575" anchor="b">
                    <a:solidFill>
                      <a:srgbClr val="F1F1F1"/>
                    </a:solidFill>
                  </a:tcPr>
                </a:tc>
              </a:tr>
              <a:tr h="247650">
                <a:tc>
                  <a:txBody>
                    <a:bodyPr/>
                    <a:lstStyle/>
                    <a:p>
                      <a:pPr indent="0" lvl="0" marL="0" rtl="0" algn="r">
                        <a:lnSpc>
                          <a:spcPct val="115000"/>
                        </a:lnSpc>
                        <a:spcBef>
                          <a:spcPts val="0"/>
                        </a:spcBef>
                        <a:spcAft>
                          <a:spcPts val="0"/>
                        </a:spcAft>
                        <a:buNone/>
                      </a:pPr>
                      <a:r>
                        <a:rPr b="1" lang="en-GB">
                          <a:solidFill>
                            <a:srgbClr val="FF0000"/>
                          </a:solidFill>
                        </a:rPr>
                        <a:t>1</a:t>
                      </a:r>
                      <a:endParaRPr b="1">
                        <a:solidFill>
                          <a:srgbClr val="FF0000"/>
                        </a:solidFill>
                      </a:endParaRPr>
                    </a:p>
                  </a:txBody>
                  <a:tcPr marT="19050" marB="19050" marR="28575" marL="28575" anchor="b">
                    <a:solidFill>
                      <a:srgbClr val="F1F1F1"/>
                    </a:solidFill>
                  </a:tcPr>
                </a:tc>
                <a:tc>
                  <a:txBody>
                    <a:bodyPr/>
                    <a:lstStyle/>
                    <a:p>
                      <a:pPr indent="0" lvl="0" marL="0" rtl="0" algn="l">
                        <a:lnSpc>
                          <a:spcPct val="115000"/>
                        </a:lnSpc>
                        <a:spcBef>
                          <a:spcPts val="0"/>
                        </a:spcBef>
                        <a:spcAft>
                          <a:spcPts val="0"/>
                        </a:spcAft>
                        <a:buNone/>
                      </a:pPr>
                      <a:r>
                        <a:rPr b="1" lang="en-GB">
                          <a:solidFill>
                            <a:srgbClr val="FF0000"/>
                          </a:solidFill>
                        </a:rPr>
                        <a:t>Committee of CNNs</a:t>
                      </a:r>
                      <a:endParaRPr b="1">
                        <a:solidFill>
                          <a:srgbClr val="FF0000"/>
                        </a:solidFill>
                      </a:endParaRPr>
                    </a:p>
                  </a:txBody>
                  <a:tcPr marT="19050" marB="19050" marR="28575" marL="28575" anchor="b">
                    <a:solidFill>
                      <a:srgbClr val="F1F1F1"/>
                    </a:solidFill>
                  </a:tcPr>
                </a:tc>
                <a:tc>
                  <a:txBody>
                    <a:bodyPr/>
                    <a:lstStyle/>
                    <a:p>
                      <a:pPr indent="0" lvl="0" marL="0" rtl="0" algn="l">
                        <a:lnSpc>
                          <a:spcPct val="115000"/>
                        </a:lnSpc>
                        <a:spcBef>
                          <a:spcPts val="0"/>
                        </a:spcBef>
                        <a:spcAft>
                          <a:spcPts val="0"/>
                        </a:spcAft>
                        <a:buNone/>
                      </a:pPr>
                      <a:r>
                        <a:rPr b="1" lang="en-GB">
                          <a:solidFill>
                            <a:srgbClr val="FF0000"/>
                          </a:solidFill>
                        </a:rPr>
                        <a:t>99.46 % (0.54%)</a:t>
                      </a:r>
                      <a:endParaRPr b="1">
                        <a:solidFill>
                          <a:srgbClr val="FF0000"/>
                        </a:solidFill>
                      </a:endParaRPr>
                    </a:p>
                  </a:txBody>
                  <a:tcPr marT="19050" marB="19050" marR="28575" marL="28575" anchor="b">
                    <a:solidFill>
                      <a:srgbClr val="F1F1F1"/>
                    </a:solidFill>
                  </a:tcPr>
                </a:tc>
              </a:tr>
              <a:tr h="247650">
                <a:tc>
                  <a:txBody>
                    <a:bodyPr/>
                    <a:lstStyle/>
                    <a:p>
                      <a:pPr indent="0" lvl="0" marL="0" rtl="0" algn="r">
                        <a:lnSpc>
                          <a:spcPct val="115000"/>
                        </a:lnSpc>
                        <a:spcBef>
                          <a:spcPts val="0"/>
                        </a:spcBef>
                        <a:spcAft>
                          <a:spcPts val="0"/>
                        </a:spcAft>
                        <a:buNone/>
                      </a:pPr>
                      <a:r>
                        <a:rPr b="1" lang="en-GB">
                          <a:solidFill>
                            <a:srgbClr val="0000FF"/>
                          </a:solidFill>
                        </a:rPr>
                        <a:t>2</a:t>
                      </a:r>
                      <a:endParaRPr b="1">
                        <a:solidFill>
                          <a:srgbClr val="0000FF"/>
                        </a:solidFill>
                      </a:endParaRPr>
                    </a:p>
                  </a:txBody>
                  <a:tcPr marT="19050" marB="19050" marR="28575" marL="28575" anchor="b">
                    <a:solidFill>
                      <a:srgbClr val="F1F1F1"/>
                    </a:solidFill>
                  </a:tcPr>
                </a:tc>
                <a:tc>
                  <a:txBody>
                    <a:bodyPr/>
                    <a:lstStyle/>
                    <a:p>
                      <a:pPr indent="0" lvl="0" marL="0" rtl="0" algn="l">
                        <a:lnSpc>
                          <a:spcPct val="115000"/>
                        </a:lnSpc>
                        <a:spcBef>
                          <a:spcPts val="0"/>
                        </a:spcBef>
                        <a:spcAft>
                          <a:spcPts val="0"/>
                        </a:spcAft>
                        <a:buNone/>
                      </a:pPr>
                      <a:r>
                        <a:rPr b="1" lang="en-GB">
                          <a:solidFill>
                            <a:srgbClr val="0000FF"/>
                          </a:solidFill>
                        </a:rPr>
                        <a:t>Human Performance</a:t>
                      </a:r>
                      <a:endParaRPr b="1">
                        <a:solidFill>
                          <a:srgbClr val="0000FF"/>
                        </a:solidFill>
                      </a:endParaRPr>
                    </a:p>
                  </a:txBody>
                  <a:tcPr marT="19050" marB="19050" marR="28575" marL="28575" anchor="b">
                    <a:solidFill>
                      <a:srgbClr val="F1F1F1"/>
                    </a:solidFill>
                  </a:tcPr>
                </a:tc>
                <a:tc>
                  <a:txBody>
                    <a:bodyPr/>
                    <a:lstStyle/>
                    <a:p>
                      <a:pPr indent="0" lvl="0" marL="0" rtl="0" algn="l">
                        <a:lnSpc>
                          <a:spcPct val="115000"/>
                        </a:lnSpc>
                        <a:spcBef>
                          <a:spcPts val="0"/>
                        </a:spcBef>
                        <a:spcAft>
                          <a:spcPts val="0"/>
                        </a:spcAft>
                        <a:buNone/>
                      </a:pPr>
                      <a:r>
                        <a:rPr b="1" lang="en-GB">
                          <a:solidFill>
                            <a:srgbClr val="0000FF"/>
                          </a:solidFill>
                        </a:rPr>
                        <a:t>98.84 % (1.16%)</a:t>
                      </a:r>
                      <a:endParaRPr b="1">
                        <a:solidFill>
                          <a:srgbClr val="0000FF"/>
                        </a:solidFill>
                      </a:endParaRPr>
                    </a:p>
                  </a:txBody>
                  <a:tcPr marT="19050" marB="19050" marR="28575" marL="28575" anchor="b">
                    <a:solidFill>
                      <a:srgbClr val="F1F1F1"/>
                    </a:solidFill>
                  </a:tcPr>
                </a:tc>
              </a:tr>
              <a:tr h="247650">
                <a:tc>
                  <a:txBody>
                    <a:bodyPr/>
                    <a:lstStyle/>
                    <a:p>
                      <a:pPr indent="0" lvl="0" marL="0" rtl="0" algn="r">
                        <a:lnSpc>
                          <a:spcPct val="115000"/>
                        </a:lnSpc>
                        <a:spcBef>
                          <a:spcPts val="0"/>
                        </a:spcBef>
                        <a:spcAft>
                          <a:spcPts val="0"/>
                        </a:spcAft>
                        <a:buNone/>
                      </a:pPr>
                      <a:r>
                        <a:rPr lang="en-GB"/>
                        <a:t>3</a:t>
                      </a:r>
                      <a:endParaRPr/>
                    </a:p>
                  </a:txBody>
                  <a:tcPr marT="19050" marB="19050" marR="28575" marL="28575" anchor="b">
                    <a:solidFill>
                      <a:srgbClr val="F1F1F1"/>
                    </a:solidFill>
                  </a:tcPr>
                </a:tc>
                <a:tc>
                  <a:txBody>
                    <a:bodyPr/>
                    <a:lstStyle/>
                    <a:p>
                      <a:pPr indent="0" lvl="0" marL="0" rtl="0" algn="l">
                        <a:lnSpc>
                          <a:spcPct val="115000"/>
                        </a:lnSpc>
                        <a:spcBef>
                          <a:spcPts val="0"/>
                        </a:spcBef>
                        <a:spcAft>
                          <a:spcPts val="0"/>
                        </a:spcAft>
                        <a:buNone/>
                      </a:pPr>
                      <a:r>
                        <a:rPr lang="en-GB"/>
                        <a:t>Multi-Scale CNNs</a:t>
                      </a:r>
                      <a:endParaRPr/>
                    </a:p>
                  </a:txBody>
                  <a:tcPr marT="19050" marB="19050" marR="28575" marL="28575" anchor="b">
                    <a:solidFill>
                      <a:srgbClr val="F1F1F1"/>
                    </a:solidFill>
                  </a:tcPr>
                </a:tc>
                <a:tc>
                  <a:txBody>
                    <a:bodyPr/>
                    <a:lstStyle/>
                    <a:p>
                      <a:pPr indent="0" lvl="0" marL="0" rtl="0" algn="l">
                        <a:lnSpc>
                          <a:spcPct val="115000"/>
                        </a:lnSpc>
                        <a:spcBef>
                          <a:spcPts val="0"/>
                        </a:spcBef>
                        <a:spcAft>
                          <a:spcPts val="0"/>
                        </a:spcAft>
                        <a:buNone/>
                      </a:pPr>
                      <a:r>
                        <a:rPr lang="en-GB"/>
                        <a:t>98.31 % (1.69%)</a:t>
                      </a:r>
                      <a:endParaRPr/>
                    </a:p>
                  </a:txBody>
                  <a:tcPr marT="19050" marB="19050" marR="28575" marL="28575" anchor="b">
                    <a:solidFill>
                      <a:srgbClr val="F1F1F1"/>
                    </a:solidFill>
                  </a:tcPr>
                </a:tc>
              </a:tr>
              <a:tr h="247650">
                <a:tc>
                  <a:txBody>
                    <a:bodyPr/>
                    <a:lstStyle/>
                    <a:p>
                      <a:pPr indent="0" lvl="0" marL="0" rtl="0" algn="r">
                        <a:lnSpc>
                          <a:spcPct val="115000"/>
                        </a:lnSpc>
                        <a:spcBef>
                          <a:spcPts val="0"/>
                        </a:spcBef>
                        <a:spcAft>
                          <a:spcPts val="0"/>
                        </a:spcAft>
                        <a:buNone/>
                      </a:pPr>
                      <a:r>
                        <a:rPr lang="en-GB"/>
                        <a:t>4</a:t>
                      </a:r>
                      <a:endParaRPr/>
                    </a:p>
                  </a:txBody>
                  <a:tcPr marT="19050" marB="19050" marR="28575" marL="28575" anchor="b">
                    <a:solidFill>
                      <a:srgbClr val="F1F1F1"/>
                    </a:solidFill>
                  </a:tcPr>
                </a:tc>
                <a:tc>
                  <a:txBody>
                    <a:bodyPr/>
                    <a:lstStyle/>
                    <a:p>
                      <a:pPr indent="0" lvl="0" marL="0" rtl="0" algn="l">
                        <a:lnSpc>
                          <a:spcPct val="115000"/>
                        </a:lnSpc>
                        <a:spcBef>
                          <a:spcPts val="0"/>
                        </a:spcBef>
                        <a:spcAft>
                          <a:spcPts val="0"/>
                        </a:spcAft>
                        <a:buNone/>
                      </a:pPr>
                      <a:r>
                        <a:rPr lang="en-GB"/>
                        <a:t>Random Forests</a:t>
                      </a:r>
                      <a:endParaRPr/>
                    </a:p>
                  </a:txBody>
                  <a:tcPr marT="19050" marB="19050" marR="28575" marL="28575" anchor="b">
                    <a:solidFill>
                      <a:srgbClr val="F1F1F1"/>
                    </a:solidFill>
                  </a:tcPr>
                </a:tc>
                <a:tc>
                  <a:txBody>
                    <a:bodyPr/>
                    <a:lstStyle/>
                    <a:p>
                      <a:pPr indent="0" lvl="0" marL="0" rtl="0" algn="l">
                        <a:lnSpc>
                          <a:spcPct val="115000"/>
                        </a:lnSpc>
                        <a:spcBef>
                          <a:spcPts val="0"/>
                        </a:spcBef>
                        <a:spcAft>
                          <a:spcPts val="0"/>
                        </a:spcAft>
                        <a:buNone/>
                      </a:pPr>
                      <a:r>
                        <a:rPr lang="en-GB"/>
                        <a:t>96.14 % (3.86%)</a:t>
                      </a:r>
                      <a:endParaRPr/>
                    </a:p>
                  </a:txBody>
                  <a:tcPr marT="19050" marB="19050" marR="28575" marL="28575" anchor="b">
                    <a:solidFill>
                      <a:srgbClr val="F1F1F1"/>
                    </a:solidFill>
                  </a:tcPr>
                </a:tc>
              </a:tr>
            </a:tbl>
          </a:graphicData>
        </a:graphic>
      </p:graphicFrame>
      <p:sp>
        <p:nvSpPr>
          <p:cNvPr id="329" name="Google Shape;329;p61"/>
          <p:cNvSpPr txBox="1"/>
          <p:nvPr/>
        </p:nvSpPr>
        <p:spPr>
          <a:xfrm>
            <a:off x="-114600" y="4759250"/>
            <a:ext cx="9444300" cy="3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5"/>
              </a:rPr>
              <a:t>http://people.idsia.ch/~juergen/superhumanpatternrecognition.html</a:t>
            </a:r>
            <a:r>
              <a:rPr lang="en-GB"/>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62"/>
          <p:cNvSpPr txBox="1"/>
          <p:nvPr>
            <p:ph idx="4294967295" type="title"/>
          </p:nvPr>
        </p:nvSpPr>
        <p:spPr>
          <a:xfrm>
            <a:off x="311700" y="0"/>
            <a:ext cx="8520600" cy="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Case #2: ILSVRC 2010-2015</a:t>
            </a:r>
            <a:endParaRPr/>
          </a:p>
        </p:txBody>
      </p:sp>
      <p:sp>
        <p:nvSpPr>
          <p:cNvPr id="335" name="Google Shape;335;p62"/>
          <p:cNvSpPr txBox="1"/>
          <p:nvPr/>
        </p:nvSpPr>
        <p:spPr>
          <a:xfrm>
            <a:off x="311700" y="613450"/>
            <a:ext cx="8580000" cy="22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chemeClr val="dk2"/>
                </a:solidFill>
              </a:rPr>
              <a:t>Large Scale Visual Recognition Challenge (ILSVRC)</a:t>
            </a:r>
            <a:endParaRPr sz="1800">
              <a:solidFill>
                <a:schemeClr val="dk2"/>
              </a:solidFill>
            </a:endParaRPr>
          </a:p>
          <a:p>
            <a:pPr indent="-342900" lvl="0" marL="457200" rtl="0" algn="l">
              <a:lnSpc>
                <a:spcPct val="115000"/>
              </a:lnSpc>
              <a:spcBef>
                <a:spcPts val="1600"/>
              </a:spcBef>
              <a:spcAft>
                <a:spcPts val="0"/>
              </a:spcAft>
              <a:buClr>
                <a:schemeClr val="dk2"/>
              </a:buClr>
              <a:buSzPts val="1800"/>
              <a:buChar char="●"/>
            </a:pPr>
            <a:r>
              <a:rPr lang="en-GB" sz="1800">
                <a:solidFill>
                  <a:schemeClr val="dk2"/>
                </a:solidFill>
              </a:rPr>
              <a:t>Object detection (200 categories, ~0.5M images)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GB" sz="1800">
                <a:solidFill>
                  <a:schemeClr val="dk2"/>
                </a:solidFill>
              </a:rPr>
              <a:t>Classification + localization (1000 categories, 1.2M images)</a:t>
            </a:r>
            <a:endParaRPr/>
          </a:p>
        </p:txBody>
      </p:sp>
      <p:pic>
        <p:nvPicPr>
          <p:cNvPr descr="ILSVRC2012_val_00004465.png" id="336" name="Google Shape;336;p62"/>
          <p:cNvPicPr preferRelativeResize="0"/>
          <p:nvPr/>
        </p:nvPicPr>
        <p:blipFill>
          <a:blip r:embed="rId3">
            <a:alphaModFix/>
          </a:blip>
          <a:stretch>
            <a:fillRect/>
          </a:stretch>
        </p:blipFill>
        <p:spPr>
          <a:xfrm>
            <a:off x="311688" y="1865688"/>
            <a:ext cx="4505325" cy="2409825"/>
          </a:xfrm>
          <a:prstGeom prst="rect">
            <a:avLst/>
          </a:prstGeom>
          <a:noFill/>
          <a:ln>
            <a:noFill/>
          </a:ln>
        </p:spPr>
      </p:pic>
      <p:pic>
        <p:nvPicPr>
          <p:cNvPr descr="ilsvrc-ok.png" id="337" name="Google Shape;337;p62"/>
          <p:cNvPicPr preferRelativeResize="0"/>
          <p:nvPr/>
        </p:nvPicPr>
        <p:blipFill rotWithShape="1">
          <a:blip r:embed="rId4">
            <a:alphaModFix/>
          </a:blip>
          <a:srcRect b="48100" l="0" r="33906" t="0"/>
          <a:stretch/>
        </p:blipFill>
        <p:spPr>
          <a:xfrm>
            <a:off x="4720854" y="1966825"/>
            <a:ext cx="4285326" cy="2669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descr="ilsvrc-ok.png" id="342" name="Google Shape;342;p63"/>
          <p:cNvPicPr preferRelativeResize="0"/>
          <p:nvPr/>
        </p:nvPicPr>
        <p:blipFill>
          <a:blip r:embed="rId3">
            <a:alphaModFix/>
          </a:blip>
          <a:stretch>
            <a:fillRect/>
          </a:stretch>
        </p:blipFill>
        <p:spPr>
          <a:xfrm>
            <a:off x="1330061" y="0"/>
            <a:ext cx="6483878"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descr="imagenet-error.png" id="347" name="Google Shape;347;p64"/>
          <p:cNvPicPr preferRelativeResize="0"/>
          <p:nvPr/>
        </p:nvPicPr>
        <p:blipFill>
          <a:blip r:embed="rId3">
            <a:alphaModFix/>
          </a:blip>
          <a:stretch>
            <a:fillRect/>
          </a:stretch>
        </p:blipFill>
        <p:spPr>
          <a:xfrm>
            <a:off x="0" y="620225"/>
            <a:ext cx="5946126" cy="2790825"/>
          </a:xfrm>
          <a:prstGeom prst="rect">
            <a:avLst/>
          </a:prstGeom>
          <a:noFill/>
          <a:ln>
            <a:noFill/>
          </a:ln>
        </p:spPr>
      </p:pic>
      <p:sp>
        <p:nvSpPr>
          <p:cNvPr id="348" name="Google Shape;348;p64"/>
          <p:cNvSpPr txBox="1"/>
          <p:nvPr>
            <p:ph idx="4294967295" type="title"/>
          </p:nvPr>
        </p:nvSpPr>
        <p:spPr>
          <a:xfrm>
            <a:off x="311700" y="0"/>
            <a:ext cx="8520600" cy="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Case #2: ILSVRC 2010-2015</a:t>
            </a:r>
            <a:endParaRPr/>
          </a:p>
        </p:txBody>
      </p:sp>
      <p:pic>
        <p:nvPicPr>
          <p:cNvPr descr="CYHtC4WVAAEyGAL.png" id="349" name="Google Shape;349;p64"/>
          <p:cNvPicPr preferRelativeResize="0"/>
          <p:nvPr/>
        </p:nvPicPr>
        <p:blipFill>
          <a:blip r:embed="rId4">
            <a:alphaModFix/>
          </a:blip>
          <a:stretch>
            <a:fillRect/>
          </a:stretch>
        </p:blipFill>
        <p:spPr>
          <a:xfrm>
            <a:off x="5793437" y="757975"/>
            <a:ext cx="3350575" cy="4331601"/>
          </a:xfrm>
          <a:prstGeom prst="rect">
            <a:avLst/>
          </a:prstGeom>
          <a:noFill/>
          <a:ln>
            <a:noFill/>
          </a:ln>
        </p:spPr>
      </p:pic>
      <p:sp>
        <p:nvSpPr>
          <p:cNvPr id="350" name="Google Shape;350;p64"/>
          <p:cNvSpPr txBox="1"/>
          <p:nvPr/>
        </p:nvSpPr>
        <p:spPr>
          <a:xfrm>
            <a:off x="249425" y="3471700"/>
            <a:ext cx="5136900" cy="142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Blue: Traditional CV</a:t>
            </a:r>
            <a:endParaRPr/>
          </a:p>
          <a:p>
            <a:pPr indent="-317500" lvl="0" marL="457200" rtl="0" algn="l">
              <a:spcBef>
                <a:spcPts val="0"/>
              </a:spcBef>
              <a:spcAft>
                <a:spcPts val="0"/>
              </a:spcAft>
              <a:buSzPts val="1400"/>
              <a:buChar char="●"/>
            </a:pPr>
            <a:r>
              <a:rPr lang="en-GB"/>
              <a:t>Purple: Deep Learning</a:t>
            </a:r>
            <a:endParaRPr/>
          </a:p>
          <a:p>
            <a:pPr indent="-317500" lvl="0" marL="457200" rtl="0" algn="l">
              <a:spcBef>
                <a:spcPts val="0"/>
              </a:spcBef>
              <a:spcAft>
                <a:spcPts val="0"/>
              </a:spcAft>
              <a:buSzPts val="1400"/>
              <a:buChar char="●"/>
            </a:pPr>
            <a:r>
              <a:rPr lang="en-GB"/>
              <a:t>Red: Human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descr="ilsvrc-bad.png" id="355" name="Google Shape;355;p65"/>
          <p:cNvPicPr preferRelativeResize="0"/>
          <p:nvPr/>
        </p:nvPicPr>
        <p:blipFill>
          <a:blip r:embed="rId3">
            <a:alphaModFix/>
          </a:blip>
          <a:stretch>
            <a:fillRect/>
          </a:stretch>
        </p:blipFill>
        <p:spPr>
          <a:xfrm>
            <a:off x="1771804" y="0"/>
            <a:ext cx="5600391"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9"/>
          <p:cNvSpPr txBox="1"/>
          <p:nvPr>
            <p:ph type="title"/>
          </p:nvPr>
        </p:nvSpPr>
        <p:spPr>
          <a:xfrm>
            <a:off x="311700" y="96850"/>
            <a:ext cx="85206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Место Deep Learning среди других областей</a:t>
            </a:r>
            <a:endParaRPr sz="2400"/>
          </a:p>
        </p:txBody>
      </p:sp>
      <p:sp>
        <p:nvSpPr>
          <p:cNvPr id="188" name="Google Shape;188;p39"/>
          <p:cNvSpPr txBox="1"/>
          <p:nvPr/>
        </p:nvSpPr>
        <p:spPr>
          <a:xfrm>
            <a:off x="386075" y="988900"/>
            <a:ext cx="8473500" cy="3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39"/>
          <p:cNvPicPr preferRelativeResize="0"/>
          <p:nvPr/>
        </p:nvPicPr>
        <p:blipFill>
          <a:blip r:embed="rId3">
            <a:alphaModFix/>
          </a:blip>
          <a:stretch>
            <a:fillRect/>
          </a:stretch>
        </p:blipFill>
        <p:spPr>
          <a:xfrm>
            <a:off x="2302550" y="573403"/>
            <a:ext cx="4661475" cy="458330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66"/>
          <p:cNvSpPr txBox="1"/>
          <p:nvPr/>
        </p:nvSpPr>
        <p:spPr>
          <a:xfrm>
            <a:off x="-150" y="4822025"/>
            <a:ext cx="91440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http://ufldl.stanford.edu/housenumbers/</a:t>
            </a:r>
            <a:r>
              <a:rPr lang="en-GB"/>
              <a:t> </a:t>
            </a:r>
            <a:endParaRPr/>
          </a:p>
        </p:txBody>
      </p:sp>
      <p:pic>
        <p:nvPicPr>
          <p:cNvPr descr="svhn.png" id="361" name="Google Shape;361;p66"/>
          <p:cNvPicPr preferRelativeResize="0"/>
          <p:nvPr/>
        </p:nvPicPr>
        <p:blipFill>
          <a:blip r:embed="rId4">
            <a:alphaModFix/>
          </a:blip>
          <a:stretch>
            <a:fillRect/>
          </a:stretch>
        </p:blipFill>
        <p:spPr>
          <a:xfrm>
            <a:off x="1713039" y="1108500"/>
            <a:ext cx="5565224" cy="3713524"/>
          </a:xfrm>
          <a:prstGeom prst="rect">
            <a:avLst/>
          </a:prstGeom>
          <a:noFill/>
          <a:ln>
            <a:noFill/>
          </a:ln>
        </p:spPr>
      </p:pic>
      <p:sp>
        <p:nvSpPr>
          <p:cNvPr id="362" name="Google Shape;362;p66"/>
          <p:cNvSpPr txBox="1"/>
          <p:nvPr>
            <p:ph idx="1" type="body"/>
          </p:nvPr>
        </p:nvSpPr>
        <p:spPr>
          <a:xfrm>
            <a:off x="311700" y="626150"/>
            <a:ext cx="8367900" cy="99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&gt;600 000 real photos from Google Street View.</a:t>
            </a:r>
            <a:endParaRPr/>
          </a:p>
        </p:txBody>
      </p:sp>
      <p:sp>
        <p:nvSpPr>
          <p:cNvPr id="363" name="Google Shape;363;p66"/>
          <p:cNvSpPr txBox="1"/>
          <p:nvPr>
            <p:ph type="title"/>
          </p:nvPr>
        </p:nvSpPr>
        <p:spPr>
          <a:xfrm>
            <a:off x="311700" y="0"/>
            <a:ext cx="8520600" cy="5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Case #3: The Street View House Numbers (SVHN)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descr="svhn-res.png" id="368" name="Google Shape;368;p67"/>
          <p:cNvPicPr preferRelativeResize="0"/>
          <p:nvPr/>
        </p:nvPicPr>
        <p:blipFill>
          <a:blip r:embed="rId3">
            <a:alphaModFix/>
          </a:blip>
          <a:stretch>
            <a:fillRect/>
          </a:stretch>
        </p:blipFill>
        <p:spPr>
          <a:xfrm>
            <a:off x="746362" y="0"/>
            <a:ext cx="7651275"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Причины успеха DL</a:t>
            </a:r>
            <a:endParaRPr/>
          </a:p>
        </p:txBody>
      </p:sp>
      <p:sp>
        <p:nvSpPr>
          <p:cNvPr id="374" name="Google Shape;374;p68"/>
          <p:cNvSpPr txBox="1"/>
          <p:nvPr/>
        </p:nvSpPr>
        <p:spPr>
          <a:xfrm>
            <a:off x="386075" y="988900"/>
            <a:ext cx="8473500" cy="3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pic>
        <p:nvPicPr>
          <p:cNvPr descr="deep-123.png" id="375" name="Google Shape;375;p68"/>
          <p:cNvPicPr preferRelativeResize="0"/>
          <p:nvPr/>
        </p:nvPicPr>
        <p:blipFill>
          <a:blip r:embed="rId3">
            <a:alphaModFix/>
          </a:blip>
          <a:stretch>
            <a:fillRect/>
          </a:stretch>
        </p:blipFill>
        <p:spPr>
          <a:xfrm>
            <a:off x="0" y="1527153"/>
            <a:ext cx="9144000" cy="232964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9"/>
          <p:cNvSpPr txBox="1"/>
          <p:nvPr>
            <p:ph type="title"/>
          </p:nvPr>
        </p:nvSpPr>
        <p:spPr>
          <a:xfrm>
            <a:off x="311700" y="0"/>
            <a:ext cx="85206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Больше данных + Больше мощностей</a:t>
            </a:r>
            <a:endParaRPr sz="2400"/>
          </a:p>
        </p:txBody>
      </p:sp>
      <p:sp>
        <p:nvSpPr>
          <p:cNvPr id="381" name="Google Shape;381;p69"/>
          <p:cNvSpPr txBox="1"/>
          <p:nvPr/>
        </p:nvSpPr>
        <p:spPr>
          <a:xfrm>
            <a:off x="386075" y="988900"/>
            <a:ext cx="8473500" cy="3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pic>
        <p:nvPicPr>
          <p:cNvPr descr="nn-progress.png" id="382" name="Google Shape;382;p69"/>
          <p:cNvPicPr preferRelativeResize="0"/>
          <p:nvPr/>
        </p:nvPicPr>
        <p:blipFill>
          <a:blip r:embed="rId3">
            <a:alphaModFix/>
          </a:blip>
          <a:stretch>
            <a:fillRect/>
          </a:stretch>
        </p:blipFill>
        <p:spPr>
          <a:xfrm>
            <a:off x="882225" y="782650"/>
            <a:ext cx="6324425" cy="43723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DL: State of the Art</a:t>
            </a:r>
            <a:endParaRPr/>
          </a:p>
        </p:txBody>
      </p:sp>
      <p:sp>
        <p:nvSpPr>
          <p:cNvPr id="388" name="Google Shape;388;p70"/>
          <p:cNvSpPr txBox="1"/>
          <p:nvPr/>
        </p:nvSpPr>
        <p:spPr>
          <a:xfrm>
            <a:off x="311700" y="4070475"/>
            <a:ext cx="8444100" cy="8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t>* Прогресс в этой области очень быстр. </a:t>
            </a:r>
            <a:br>
              <a:rPr lang="en-GB" sz="1800"/>
            </a:br>
            <a:r>
              <a:rPr lang="en-GB" sz="1800"/>
              <a:t>Далее приведены лишь несколько примеров сравнительно свежих работ</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71"/>
          <p:cNvSpPr txBox="1"/>
          <p:nvPr>
            <p:ph type="title"/>
          </p:nvPr>
        </p:nvSpPr>
        <p:spPr>
          <a:xfrm>
            <a:off x="311700" y="0"/>
            <a:ext cx="85206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Image Colorization</a:t>
            </a:r>
            <a:endParaRPr/>
          </a:p>
        </p:txBody>
      </p:sp>
      <p:sp>
        <p:nvSpPr>
          <p:cNvPr id="394" name="Google Shape;394;p71"/>
          <p:cNvSpPr txBox="1"/>
          <p:nvPr>
            <p:ph idx="1" type="body"/>
          </p:nvPr>
        </p:nvSpPr>
        <p:spPr>
          <a:xfrm>
            <a:off x="0" y="4792950"/>
            <a:ext cx="9144000" cy="35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200" u="sng">
                <a:solidFill>
                  <a:schemeClr val="hlink"/>
                </a:solidFill>
                <a:hlinkClick r:id="rId3"/>
              </a:rPr>
              <a:t>http://richzhang.github.io/colorization/</a:t>
            </a:r>
            <a:endParaRPr sz="1200"/>
          </a:p>
          <a:p>
            <a:pPr indent="0" lvl="0" marL="0" rtl="0" algn="ctr">
              <a:spcBef>
                <a:spcPts val="1600"/>
              </a:spcBef>
              <a:spcAft>
                <a:spcPts val="1600"/>
              </a:spcAft>
              <a:buNone/>
            </a:pPr>
            <a:r>
              <a:t/>
            </a:r>
            <a:endParaRPr sz="1200"/>
          </a:p>
        </p:txBody>
      </p:sp>
      <p:pic>
        <p:nvPicPr>
          <p:cNvPr descr="colorization.png" id="395" name="Google Shape;395;p71"/>
          <p:cNvPicPr preferRelativeResize="0"/>
          <p:nvPr/>
        </p:nvPicPr>
        <p:blipFill>
          <a:blip r:embed="rId4">
            <a:alphaModFix/>
          </a:blip>
          <a:stretch>
            <a:fillRect/>
          </a:stretch>
        </p:blipFill>
        <p:spPr>
          <a:xfrm>
            <a:off x="1258850" y="507575"/>
            <a:ext cx="6643125" cy="4368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72"/>
          <p:cNvSpPr txBox="1"/>
          <p:nvPr>
            <p:ph type="title"/>
          </p:nvPr>
        </p:nvSpPr>
        <p:spPr>
          <a:xfrm>
            <a:off x="311700" y="0"/>
            <a:ext cx="85206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Generative Adversarial Networks (GAN)</a:t>
            </a:r>
            <a:endParaRPr/>
          </a:p>
        </p:txBody>
      </p:sp>
      <p:sp>
        <p:nvSpPr>
          <p:cNvPr id="401" name="Google Shape;401;p72"/>
          <p:cNvSpPr txBox="1"/>
          <p:nvPr/>
        </p:nvSpPr>
        <p:spPr>
          <a:xfrm>
            <a:off x="0" y="4764875"/>
            <a:ext cx="91941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u="sng">
                <a:solidFill>
                  <a:schemeClr val="accent5"/>
                </a:solidFill>
                <a:hlinkClick r:id="rId3"/>
              </a:rPr>
              <a:t>http://www.evolvingai.org/ppgn</a:t>
            </a:r>
            <a:r>
              <a:rPr lang="en-GB">
                <a:solidFill>
                  <a:schemeClr val="dk1"/>
                </a:solidFill>
              </a:rPr>
              <a:t> </a:t>
            </a:r>
            <a:endParaRPr sz="1000"/>
          </a:p>
        </p:txBody>
      </p:sp>
      <p:pic>
        <p:nvPicPr>
          <p:cNvPr id="402" name="Google Shape;402;p72"/>
          <p:cNvPicPr preferRelativeResize="0"/>
          <p:nvPr/>
        </p:nvPicPr>
        <p:blipFill rotWithShape="1">
          <a:blip r:embed="rId4">
            <a:alphaModFix/>
          </a:blip>
          <a:srcRect b="0" l="0" r="0" t="49295"/>
          <a:stretch/>
        </p:blipFill>
        <p:spPr>
          <a:xfrm>
            <a:off x="1081011" y="681456"/>
            <a:ext cx="7489276" cy="41234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73"/>
          <p:cNvSpPr txBox="1"/>
          <p:nvPr>
            <p:ph type="title"/>
          </p:nvPr>
        </p:nvSpPr>
        <p:spPr>
          <a:xfrm>
            <a:off x="311700" y="0"/>
            <a:ext cx="85206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Image generation by text</a:t>
            </a:r>
            <a:endParaRPr/>
          </a:p>
        </p:txBody>
      </p:sp>
      <p:sp>
        <p:nvSpPr>
          <p:cNvPr id="408" name="Google Shape;408;p73"/>
          <p:cNvSpPr txBox="1"/>
          <p:nvPr/>
        </p:nvSpPr>
        <p:spPr>
          <a:xfrm>
            <a:off x="0" y="4764875"/>
            <a:ext cx="91941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t>StackGAN: Text to Photo-realistic Image Synthesis with Stacked Generative Adversarial Networks</a:t>
            </a:r>
            <a:r>
              <a:rPr lang="en-GB" sz="1000"/>
              <a:t>, </a:t>
            </a:r>
            <a:r>
              <a:rPr lang="en-GB" sz="1000" u="sng">
                <a:solidFill>
                  <a:schemeClr val="hlink"/>
                </a:solidFill>
                <a:hlinkClick r:id="rId3"/>
              </a:rPr>
              <a:t>https://arxiv.org/abs/1612.03242</a:t>
            </a:r>
            <a:r>
              <a:rPr lang="en-GB" sz="1000"/>
              <a:t> </a:t>
            </a:r>
            <a:endParaRPr sz="1000"/>
          </a:p>
        </p:txBody>
      </p:sp>
      <p:pic>
        <p:nvPicPr>
          <p:cNvPr id="409" name="Google Shape;409;p73"/>
          <p:cNvPicPr preferRelativeResize="0"/>
          <p:nvPr/>
        </p:nvPicPr>
        <p:blipFill>
          <a:blip r:embed="rId4">
            <a:alphaModFix/>
          </a:blip>
          <a:stretch>
            <a:fillRect/>
          </a:stretch>
        </p:blipFill>
        <p:spPr>
          <a:xfrm>
            <a:off x="1603388" y="699300"/>
            <a:ext cx="5937231" cy="3913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74"/>
          <p:cNvSpPr txBox="1"/>
          <p:nvPr>
            <p:ph type="title"/>
          </p:nvPr>
        </p:nvSpPr>
        <p:spPr>
          <a:xfrm>
            <a:off x="311700" y="0"/>
            <a:ext cx="8520600" cy="5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Examples: Image Caption Generation</a:t>
            </a:r>
            <a:endParaRPr/>
          </a:p>
        </p:txBody>
      </p:sp>
      <p:sp>
        <p:nvSpPr>
          <p:cNvPr id="415" name="Google Shape;41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caption-nn.png" id="416" name="Google Shape;416;p74"/>
          <p:cNvPicPr preferRelativeResize="0"/>
          <p:nvPr/>
        </p:nvPicPr>
        <p:blipFill>
          <a:blip r:embed="rId3">
            <a:alphaModFix/>
          </a:blip>
          <a:stretch>
            <a:fillRect/>
          </a:stretch>
        </p:blipFill>
        <p:spPr>
          <a:xfrm>
            <a:off x="0" y="1022033"/>
            <a:ext cx="9144000" cy="3709035"/>
          </a:xfrm>
          <a:prstGeom prst="rect">
            <a:avLst/>
          </a:prstGeom>
          <a:noFill/>
          <a:ln>
            <a:noFill/>
          </a:ln>
        </p:spPr>
      </p:pic>
      <p:sp>
        <p:nvSpPr>
          <p:cNvPr id="417" name="Google Shape;417;p74"/>
          <p:cNvSpPr txBox="1"/>
          <p:nvPr/>
        </p:nvSpPr>
        <p:spPr>
          <a:xfrm>
            <a:off x="0" y="4800175"/>
            <a:ext cx="9144000" cy="34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u="sng">
                <a:solidFill>
                  <a:schemeClr val="hlink"/>
                </a:solidFill>
                <a:hlinkClick r:id="rId4"/>
              </a:rPr>
              <a:t>http://arxiv.org/abs/1411.4555</a:t>
            </a:r>
            <a:r>
              <a:rPr lang="en-GB" sz="1200"/>
              <a:t> “Show and Tell: A Neural Image Caption Generator”</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7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Product of the near future: DenseCap and ?</a:t>
            </a:r>
            <a:endParaRPr/>
          </a:p>
        </p:txBody>
      </p:sp>
      <p:sp>
        <p:nvSpPr>
          <p:cNvPr id="423" name="Google Shape;423;p75"/>
          <p:cNvSpPr txBox="1"/>
          <p:nvPr>
            <p:ph idx="1" type="body"/>
          </p:nvPr>
        </p:nvSpPr>
        <p:spPr>
          <a:xfrm>
            <a:off x="0" y="4792950"/>
            <a:ext cx="9144000" cy="35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200" u="sng">
                <a:solidFill>
                  <a:schemeClr val="hlink"/>
                </a:solidFill>
                <a:hlinkClick r:id="rId3"/>
              </a:rPr>
              <a:t>http://arxiv.org/abs/1511.07571</a:t>
            </a:r>
            <a:r>
              <a:rPr b="1" lang="en-GB" sz="1200"/>
              <a:t> DenseCap: Fully Convolutional Localization Networks for Dense Captioning </a:t>
            </a:r>
            <a:endParaRPr sz="1200"/>
          </a:p>
          <a:p>
            <a:pPr indent="0" lvl="0" marL="0" rtl="0" algn="ctr">
              <a:spcBef>
                <a:spcPts val="1600"/>
              </a:spcBef>
              <a:spcAft>
                <a:spcPts val="1600"/>
              </a:spcAft>
              <a:buNone/>
            </a:pPr>
            <a:r>
              <a:t/>
            </a:r>
            <a:endParaRPr sz="1200"/>
          </a:p>
        </p:txBody>
      </p:sp>
      <p:pic>
        <p:nvPicPr>
          <p:cNvPr descr="densecap.png" id="424" name="Google Shape;424;p75"/>
          <p:cNvPicPr preferRelativeResize="0"/>
          <p:nvPr/>
        </p:nvPicPr>
        <p:blipFill>
          <a:blip r:embed="rId4">
            <a:alphaModFix/>
          </a:blip>
          <a:stretch>
            <a:fillRect/>
          </a:stretch>
        </p:blipFill>
        <p:spPr>
          <a:xfrm>
            <a:off x="1086113" y="572700"/>
            <a:ext cx="6971774" cy="4254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 ML, DL</a:t>
            </a:r>
            <a:endParaRPr/>
          </a:p>
        </p:txBody>
      </p:sp>
      <p:sp>
        <p:nvSpPr>
          <p:cNvPr id="195" name="Google Shape;195;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Искусственный интеллект (ИИ, Artificial Intelligence, AI) — это широкая область, посвящённая решению сложных задач.</a:t>
            </a:r>
            <a:endParaRPr/>
          </a:p>
          <a:p>
            <a:pPr indent="-342900" lvl="0" marL="457200" rtl="0" algn="l">
              <a:spcBef>
                <a:spcPts val="0"/>
              </a:spcBef>
              <a:spcAft>
                <a:spcPts val="0"/>
              </a:spcAft>
              <a:buSzPts val="1800"/>
              <a:buChar char="●"/>
            </a:pPr>
            <a:r>
              <a:rPr lang="en-GB"/>
              <a:t>Машинное обучение (Machine Learning, ML) обычно рассматривается как подобласть ИИ. ML — это data-driven подход, сфокусированный на создании алгоритмов, способных обучаться на данных в противовес явному программированию решения. </a:t>
            </a:r>
            <a:endParaRPr/>
          </a:p>
          <a:p>
            <a:pPr indent="-342900" lvl="0" marL="457200" rtl="0" algn="l">
              <a:spcBef>
                <a:spcPts val="0"/>
              </a:spcBef>
              <a:spcAft>
                <a:spcPts val="0"/>
              </a:spcAft>
              <a:buSzPts val="1800"/>
              <a:buChar char="●"/>
            </a:pPr>
            <a:r>
              <a:rPr lang="en-GB"/>
              <a:t>Глубокое обучение (Deep Learning, DL) — это подобласть ML, ориентированная на глубокие нейросети.</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6"/>
          <p:cNvSpPr txBox="1"/>
          <p:nvPr>
            <p:ph type="title"/>
          </p:nvPr>
        </p:nvSpPr>
        <p:spPr>
          <a:xfrm>
            <a:off x="311700" y="0"/>
            <a:ext cx="8520600" cy="56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Examples: Style Transfer</a:t>
            </a:r>
            <a:endParaRPr/>
          </a:p>
        </p:txBody>
      </p:sp>
      <p:sp>
        <p:nvSpPr>
          <p:cNvPr id="430" name="Google Shape;430;p76"/>
          <p:cNvSpPr txBox="1"/>
          <p:nvPr/>
        </p:nvSpPr>
        <p:spPr>
          <a:xfrm>
            <a:off x="0" y="4764875"/>
            <a:ext cx="91941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u="sng">
                <a:solidFill>
                  <a:schemeClr val="hlink"/>
                </a:solidFill>
                <a:hlinkClick r:id="rId3"/>
              </a:rPr>
              <a:t>http://www.dailymail.co.uk/sciencetech/article-3214634/The-algorithm-learn-copy-artist-Neural-network-recreate-snaps-style-Van-Gogh-Picasso.html</a:t>
            </a:r>
            <a:r>
              <a:rPr lang="en-GB" sz="1000"/>
              <a:t> </a:t>
            </a:r>
            <a:endParaRPr sz="1000"/>
          </a:p>
        </p:txBody>
      </p:sp>
      <p:pic>
        <p:nvPicPr>
          <p:cNvPr descr="neuralstyle.jpg" id="431" name="Google Shape;431;p76"/>
          <p:cNvPicPr preferRelativeResize="0"/>
          <p:nvPr/>
        </p:nvPicPr>
        <p:blipFill rotWithShape="1">
          <a:blip r:embed="rId4">
            <a:alphaModFix/>
          </a:blip>
          <a:srcRect b="6741" l="0" r="0" t="6498"/>
          <a:stretch/>
        </p:blipFill>
        <p:spPr>
          <a:xfrm>
            <a:off x="570100" y="739475"/>
            <a:ext cx="7964299" cy="38549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77"/>
          <p:cNvSpPr txBox="1"/>
          <p:nvPr>
            <p:ph type="title"/>
          </p:nvPr>
        </p:nvSpPr>
        <p:spPr>
          <a:xfrm>
            <a:off x="311700" y="0"/>
            <a:ext cx="8520600" cy="5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Photo-realistic Style Transfer</a:t>
            </a:r>
            <a:endParaRPr/>
          </a:p>
        </p:txBody>
      </p:sp>
      <p:sp>
        <p:nvSpPr>
          <p:cNvPr id="437" name="Google Shape;437;p77"/>
          <p:cNvSpPr txBox="1"/>
          <p:nvPr/>
        </p:nvSpPr>
        <p:spPr>
          <a:xfrm>
            <a:off x="0" y="4764875"/>
            <a:ext cx="91941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https://arxiv.org/abs/1703.07511</a:t>
            </a:r>
            <a:r>
              <a:rPr lang="en-GB"/>
              <a:t> Deep Photo Style Transfer</a:t>
            </a:r>
            <a:endParaRPr/>
          </a:p>
        </p:txBody>
      </p:sp>
      <p:pic>
        <p:nvPicPr>
          <p:cNvPr id="438" name="Google Shape;438;p77"/>
          <p:cNvPicPr preferRelativeResize="0"/>
          <p:nvPr/>
        </p:nvPicPr>
        <p:blipFill>
          <a:blip r:embed="rId4">
            <a:alphaModFix/>
          </a:blip>
          <a:stretch>
            <a:fillRect/>
          </a:stretch>
        </p:blipFill>
        <p:spPr>
          <a:xfrm>
            <a:off x="1807685" y="706975"/>
            <a:ext cx="5528627" cy="4057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8"/>
          <p:cNvSpPr txBox="1"/>
          <p:nvPr>
            <p:ph type="title"/>
          </p:nvPr>
        </p:nvSpPr>
        <p:spPr>
          <a:xfrm>
            <a:off x="311700" y="0"/>
            <a:ext cx="8520600" cy="7071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Case: Automated Speech Translation</a:t>
            </a:r>
            <a:endParaRPr sz="2400"/>
          </a:p>
        </p:txBody>
      </p:sp>
      <p:pic>
        <p:nvPicPr>
          <p:cNvPr descr="translatory-ui.png" id="444" name="Google Shape;444;p78"/>
          <p:cNvPicPr preferRelativeResize="0"/>
          <p:nvPr/>
        </p:nvPicPr>
        <p:blipFill>
          <a:blip r:embed="rId3">
            <a:alphaModFix/>
          </a:blip>
          <a:stretch>
            <a:fillRect/>
          </a:stretch>
        </p:blipFill>
        <p:spPr>
          <a:xfrm>
            <a:off x="1275575" y="1375425"/>
            <a:ext cx="6706950" cy="3768075"/>
          </a:xfrm>
          <a:prstGeom prst="rect">
            <a:avLst/>
          </a:prstGeom>
          <a:noFill/>
          <a:ln>
            <a:noFill/>
          </a:ln>
        </p:spPr>
      </p:pic>
      <p:sp>
        <p:nvSpPr>
          <p:cNvPr id="445" name="Google Shape;445;p78"/>
          <p:cNvSpPr txBox="1"/>
          <p:nvPr/>
        </p:nvSpPr>
        <p:spPr>
          <a:xfrm>
            <a:off x="114050" y="559500"/>
            <a:ext cx="9030000" cy="9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Translating voice calls and video calls in 8 languages and instant messages in over 50.</a:t>
            </a:r>
            <a:endParaRPr sz="1800"/>
          </a:p>
          <a:p>
            <a:pPr indent="0" lvl="0" marL="0" rtl="0" algn="l">
              <a:spcBef>
                <a:spcPts val="0"/>
              </a:spcBef>
              <a:spcAft>
                <a:spcPts val="0"/>
              </a:spcAft>
              <a:buNone/>
            </a:pPr>
            <a:r>
              <a:rPr lang="en-GB" sz="1800" u="sng">
                <a:solidFill>
                  <a:schemeClr val="hlink"/>
                </a:solidFill>
                <a:hlinkClick r:id="rId4"/>
              </a:rPr>
              <a:t>https://www.skype.com/en/features/skype-translator/</a:t>
            </a:r>
            <a:r>
              <a:rPr lang="en-GB" sz="1800"/>
              <a:t> </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9"/>
          <p:cNvSpPr txBox="1"/>
          <p:nvPr>
            <p:ph type="title"/>
          </p:nvPr>
        </p:nvSpPr>
        <p:spPr>
          <a:xfrm>
            <a:off x="311700" y="0"/>
            <a:ext cx="8520600" cy="7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Machine Translation</a:t>
            </a:r>
            <a:endParaRPr/>
          </a:p>
        </p:txBody>
      </p:sp>
      <p:sp>
        <p:nvSpPr>
          <p:cNvPr id="451" name="Google Shape;451;p79"/>
          <p:cNvSpPr txBox="1"/>
          <p:nvPr/>
        </p:nvSpPr>
        <p:spPr>
          <a:xfrm>
            <a:off x="-38150" y="4819250"/>
            <a:ext cx="93843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Addressing the Rare Word Problem in Neural Machine Translation, </a:t>
            </a:r>
            <a:r>
              <a:rPr lang="en-GB" u="sng">
                <a:solidFill>
                  <a:schemeClr val="hlink"/>
                </a:solidFill>
                <a:hlinkClick r:id="rId3"/>
              </a:rPr>
              <a:t>http://arxiv.org/abs/1410.8206</a:t>
            </a:r>
            <a:r>
              <a:rPr lang="en-GB"/>
              <a:t>  </a:t>
            </a:r>
            <a:endParaRPr/>
          </a:p>
        </p:txBody>
      </p:sp>
      <p:pic>
        <p:nvPicPr>
          <p:cNvPr id="452" name="Google Shape;452;p79"/>
          <p:cNvPicPr preferRelativeResize="0"/>
          <p:nvPr/>
        </p:nvPicPr>
        <p:blipFill rotWithShape="1">
          <a:blip r:embed="rId4">
            <a:alphaModFix/>
          </a:blip>
          <a:srcRect b="21101" l="24466" r="25468" t="22279"/>
          <a:stretch/>
        </p:blipFill>
        <p:spPr>
          <a:xfrm>
            <a:off x="2087901" y="539300"/>
            <a:ext cx="4963349" cy="3195474"/>
          </a:xfrm>
          <a:prstGeom prst="rect">
            <a:avLst/>
          </a:prstGeom>
          <a:noFill/>
          <a:ln>
            <a:noFill/>
          </a:ln>
        </p:spPr>
      </p:pic>
      <p:sp>
        <p:nvSpPr>
          <p:cNvPr id="453" name="Google Shape;453;p79"/>
          <p:cNvSpPr txBox="1"/>
          <p:nvPr/>
        </p:nvSpPr>
        <p:spPr>
          <a:xfrm>
            <a:off x="701075" y="3690400"/>
            <a:ext cx="7792800" cy="10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highlight>
                  <a:srgbClr val="FFFFFF"/>
                </a:highlight>
              </a:rPr>
              <a:t>“Our experiments on the WMT14 English to French translation task show that this method provides a substantial improvement of up to 2.8 BLEU points over an equivalent NMT system that does not use this technique. With 37.5 BLEU points, </a:t>
            </a:r>
            <a:r>
              <a:rPr b="1" lang="en-GB">
                <a:solidFill>
                  <a:schemeClr val="dk1"/>
                </a:solidFill>
                <a:highlight>
                  <a:srgbClr val="FFFFFF"/>
                </a:highlight>
              </a:rPr>
              <a:t>our NMT system is the first to surpass the best result achieved on a WMT14 contest task</a:t>
            </a:r>
            <a:r>
              <a:rPr lang="en-GB">
                <a:solidFill>
                  <a:schemeClr val="dk1"/>
                </a:solidFill>
                <a:highlight>
                  <a:srgbClr val="FFFFFF"/>
                </a:highlight>
              </a:rPr>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80"/>
          <p:cNvSpPr txBox="1"/>
          <p:nvPr>
            <p:ph type="title"/>
          </p:nvPr>
        </p:nvSpPr>
        <p:spPr>
          <a:xfrm>
            <a:off x="311700" y="0"/>
            <a:ext cx="8520600" cy="7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Case: Machine Translation</a:t>
            </a:r>
            <a:endParaRPr sz="2400"/>
          </a:p>
        </p:txBody>
      </p:sp>
      <p:sp>
        <p:nvSpPr>
          <p:cNvPr id="459" name="Google Shape;459;p80"/>
          <p:cNvSpPr txBox="1"/>
          <p:nvPr/>
        </p:nvSpPr>
        <p:spPr>
          <a:xfrm>
            <a:off x="-38150" y="4819250"/>
            <a:ext cx="91821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State of the Machine Translation by Intento (November 2017)</a:t>
            </a:r>
            <a:r>
              <a:rPr lang="en-GB"/>
              <a:t>, </a:t>
            </a:r>
            <a:r>
              <a:rPr lang="en-GB" u="sng">
                <a:solidFill>
                  <a:schemeClr val="hlink"/>
                </a:solidFill>
                <a:hlinkClick r:id="rId3"/>
              </a:rPr>
              <a:t>https://bit.ly/mt_nov2017</a:t>
            </a:r>
            <a:r>
              <a:rPr lang="en-GB"/>
              <a:t> </a:t>
            </a:r>
            <a:endParaRPr/>
          </a:p>
        </p:txBody>
      </p:sp>
      <p:pic>
        <p:nvPicPr>
          <p:cNvPr id="460" name="Google Shape;460;p80"/>
          <p:cNvPicPr preferRelativeResize="0"/>
          <p:nvPr/>
        </p:nvPicPr>
        <p:blipFill>
          <a:blip r:embed="rId4">
            <a:alphaModFix/>
          </a:blip>
          <a:stretch>
            <a:fillRect/>
          </a:stretch>
        </p:blipFill>
        <p:spPr>
          <a:xfrm>
            <a:off x="1655250" y="488575"/>
            <a:ext cx="5833504" cy="43306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81"/>
          <p:cNvSpPr txBox="1"/>
          <p:nvPr/>
        </p:nvSpPr>
        <p:spPr>
          <a:xfrm>
            <a:off x="-38150" y="4819250"/>
            <a:ext cx="93843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https://arxiv.org/abs/1708.08151</a:t>
            </a:r>
            <a:r>
              <a:rPr lang="en-GB"/>
              <a:t> Automated Crowdturfing Attacks and Defenses in Online Review Systems</a:t>
            </a:r>
            <a:endParaRPr/>
          </a:p>
        </p:txBody>
      </p:sp>
      <p:sp>
        <p:nvSpPr>
          <p:cNvPr id="466" name="Google Shape;466;p81"/>
          <p:cNvSpPr txBox="1"/>
          <p:nvPr>
            <p:ph type="title"/>
          </p:nvPr>
        </p:nvSpPr>
        <p:spPr>
          <a:xfrm>
            <a:off x="311700" y="0"/>
            <a:ext cx="8520600" cy="7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Case</a:t>
            </a:r>
            <a:r>
              <a:rPr lang="en-GB" sz="2400"/>
              <a:t>: Review generation</a:t>
            </a:r>
            <a:endParaRPr sz="2400"/>
          </a:p>
        </p:txBody>
      </p:sp>
      <p:pic>
        <p:nvPicPr>
          <p:cNvPr id="467" name="Google Shape;467;p81"/>
          <p:cNvPicPr preferRelativeResize="0"/>
          <p:nvPr/>
        </p:nvPicPr>
        <p:blipFill>
          <a:blip r:embed="rId4">
            <a:alphaModFix/>
          </a:blip>
          <a:stretch>
            <a:fillRect/>
          </a:stretch>
        </p:blipFill>
        <p:spPr>
          <a:xfrm>
            <a:off x="1535538" y="751588"/>
            <a:ext cx="6072924" cy="4132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82"/>
          <p:cNvSpPr txBox="1"/>
          <p:nvPr>
            <p:ph type="title"/>
          </p:nvPr>
        </p:nvSpPr>
        <p:spPr>
          <a:xfrm>
            <a:off x="311700" y="0"/>
            <a:ext cx="85206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Car driving</a:t>
            </a:r>
            <a:endParaRPr/>
          </a:p>
        </p:txBody>
      </p:sp>
      <p:sp>
        <p:nvSpPr>
          <p:cNvPr id="473" name="Google Shape;473;p82"/>
          <p:cNvSpPr txBox="1"/>
          <p:nvPr>
            <p:ph idx="1" type="body"/>
          </p:nvPr>
        </p:nvSpPr>
        <p:spPr>
          <a:xfrm>
            <a:off x="311700" y="782025"/>
            <a:ext cx="8520600" cy="3786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t>Каждая крупная компания (Google, Baidu, Apple, NVidia, Uber, Tesla, Volvo, Kamaz) разрабатывает свой роботизированный автомобиль. Mercedes-Benz  делает это с 1980-х (см. Ernst Dickmanns)</a:t>
            </a:r>
            <a:endParaRPr/>
          </a:p>
          <a:p>
            <a:pPr indent="0" lvl="0" marL="0" marR="0" rtl="0" algn="l">
              <a:lnSpc>
                <a:spcPct val="115000"/>
              </a:lnSpc>
              <a:spcBef>
                <a:spcPts val="1600"/>
              </a:spcBef>
              <a:spcAft>
                <a:spcPts val="1600"/>
              </a:spcAft>
              <a:buNone/>
            </a:pPr>
            <a:r>
              <a:t/>
            </a:r>
            <a:endParaRPr/>
          </a:p>
        </p:txBody>
      </p:sp>
      <p:pic>
        <p:nvPicPr>
          <p:cNvPr descr="VAMP.png" id="474" name="Google Shape;474;p82"/>
          <p:cNvPicPr preferRelativeResize="0"/>
          <p:nvPr/>
        </p:nvPicPr>
        <p:blipFill>
          <a:blip r:embed="rId3">
            <a:alphaModFix/>
          </a:blip>
          <a:stretch>
            <a:fillRect/>
          </a:stretch>
        </p:blipFill>
        <p:spPr>
          <a:xfrm>
            <a:off x="3761525" y="2618599"/>
            <a:ext cx="5382476" cy="2524900"/>
          </a:xfrm>
          <a:prstGeom prst="rect">
            <a:avLst/>
          </a:prstGeom>
          <a:noFill/>
          <a:ln>
            <a:noFill/>
          </a:ln>
        </p:spPr>
      </p:pic>
      <p:pic>
        <p:nvPicPr>
          <p:cNvPr descr="car-baidu.jpeg" id="475" name="Google Shape;475;p82"/>
          <p:cNvPicPr preferRelativeResize="0"/>
          <p:nvPr/>
        </p:nvPicPr>
        <p:blipFill>
          <a:blip r:embed="rId4">
            <a:alphaModFix/>
          </a:blip>
          <a:stretch>
            <a:fillRect/>
          </a:stretch>
        </p:blipFill>
        <p:spPr>
          <a:xfrm>
            <a:off x="0" y="2787050"/>
            <a:ext cx="3395099" cy="23564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83"/>
          <p:cNvSpPr txBox="1"/>
          <p:nvPr>
            <p:ph type="title"/>
          </p:nvPr>
        </p:nvSpPr>
        <p:spPr>
          <a:xfrm>
            <a:off x="311700" y="0"/>
            <a:ext cx="85206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Car driving</a:t>
            </a:r>
            <a:endParaRPr/>
          </a:p>
        </p:txBody>
      </p:sp>
      <p:sp>
        <p:nvSpPr>
          <p:cNvPr id="481" name="Google Shape;481;p83"/>
          <p:cNvSpPr txBox="1"/>
          <p:nvPr/>
        </p:nvSpPr>
        <p:spPr>
          <a:xfrm>
            <a:off x="0" y="4764875"/>
            <a:ext cx="91941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u="sng">
                <a:solidFill>
                  <a:schemeClr val="hlink"/>
                </a:solidFill>
                <a:hlinkClick r:id="rId3"/>
              </a:rPr>
              <a:t>https://www.youtube.com/watch?v=YuyT2SDcYrU</a:t>
            </a:r>
            <a:r>
              <a:rPr lang="en-GB" sz="1000"/>
              <a:t> </a:t>
            </a:r>
            <a:endParaRPr sz="1000"/>
          </a:p>
        </p:txBody>
      </p:sp>
      <p:sp>
        <p:nvSpPr>
          <p:cNvPr id="482" name="Google Shape;482;p83"/>
          <p:cNvSpPr txBox="1"/>
          <p:nvPr/>
        </p:nvSpPr>
        <p:spPr>
          <a:xfrm>
            <a:off x="977700" y="3649400"/>
            <a:ext cx="7188600" cy="10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“Actually a “Perception to Action” system. The visual perception and control system is a Deep learning architecture trained end to end to transform pixels from the cameras into steering angles. And this car uses regular color cameras, not LIDARS like the Google cars. It is watching the driver and learns.”</a:t>
            </a:r>
            <a:endParaRPr/>
          </a:p>
        </p:txBody>
      </p:sp>
      <p:pic>
        <p:nvPicPr>
          <p:cNvPr id="483" name="Google Shape;483;p83"/>
          <p:cNvPicPr preferRelativeResize="0"/>
          <p:nvPr/>
        </p:nvPicPr>
        <p:blipFill rotWithShape="1">
          <a:blip r:embed="rId4">
            <a:alphaModFix/>
          </a:blip>
          <a:srcRect b="15466" l="0" r="0" t="18748"/>
          <a:stretch/>
        </p:blipFill>
        <p:spPr>
          <a:xfrm>
            <a:off x="977688" y="680300"/>
            <a:ext cx="7188624" cy="26600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84"/>
          <p:cNvSpPr txBox="1"/>
          <p:nvPr>
            <p:ph type="title"/>
          </p:nvPr>
        </p:nvSpPr>
        <p:spPr>
          <a:xfrm>
            <a:off x="1529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George Hotz: Acura Hack</a:t>
            </a:r>
            <a:endParaRPr/>
          </a:p>
        </p:txBody>
      </p:sp>
      <p:pic>
        <p:nvPicPr>
          <p:cNvPr descr="car-hack-2.jpg" id="489" name="Google Shape;489;p84"/>
          <p:cNvPicPr preferRelativeResize="0"/>
          <p:nvPr/>
        </p:nvPicPr>
        <p:blipFill>
          <a:blip r:embed="rId3">
            <a:alphaModFix/>
          </a:blip>
          <a:stretch>
            <a:fillRect/>
          </a:stretch>
        </p:blipFill>
        <p:spPr>
          <a:xfrm>
            <a:off x="0" y="1909775"/>
            <a:ext cx="6104226" cy="3244376"/>
          </a:xfrm>
          <a:prstGeom prst="rect">
            <a:avLst/>
          </a:prstGeom>
          <a:noFill/>
          <a:ln>
            <a:noFill/>
          </a:ln>
        </p:spPr>
      </p:pic>
      <p:pic>
        <p:nvPicPr>
          <p:cNvPr descr="car-hack.jpg" id="490" name="Google Shape;490;p84"/>
          <p:cNvPicPr preferRelativeResize="0"/>
          <p:nvPr/>
        </p:nvPicPr>
        <p:blipFill>
          <a:blip r:embed="rId4">
            <a:alphaModFix/>
          </a:blip>
          <a:stretch>
            <a:fillRect/>
          </a:stretch>
        </p:blipFill>
        <p:spPr>
          <a:xfrm>
            <a:off x="4482700" y="0"/>
            <a:ext cx="4375549" cy="2625325"/>
          </a:xfrm>
          <a:prstGeom prst="rect">
            <a:avLst/>
          </a:prstGeom>
          <a:noFill/>
          <a:ln>
            <a:noFill/>
          </a:ln>
        </p:spPr>
      </p:pic>
      <p:sp>
        <p:nvSpPr>
          <p:cNvPr id="491" name="Google Shape;491;p84"/>
          <p:cNvSpPr txBox="1"/>
          <p:nvPr/>
        </p:nvSpPr>
        <p:spPr>
          <a:xfrm>
            <a:off x="206800" y="769125"/>
            <a:ext cx="4211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Meet the 26-Year-Old Hacker Who Built a Self-Driving Car... in His Garage</a:t>
            </a:r>
            <a:endParaRPr/>
          </a:p>
          <a:p>
            <a:pPr indent="0" lvl="0" marL="0" rtl="0" algn="l">
              <a:spcBef>
                <a:spcPts val="0"/>
              </a:spcBef>
              <a:spcAft>
                <a:spcPts val="0"/>
              </a:spcAft>
              <a:buNone/>
            </a:pPr>
            <a:r>
              <a:rPr lang="en-GB" u="sng">
                <a:solidFill>
                  <a:schemeClr val="hlink"/>
                </a:solidFill>
                <a:hlinkClick r:id="rId5"/>
              </a:rPr>
              <a:t>https://www.youtube.com/watch?v=KTrgRYa2wbI</a:t>
            </a:r>
            <a:r>
              <a:rPr lang="en-GB"/>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pic>
        <p:nvPicPr>
          <p:cNvPr descr="nvidiategrax1car.jpg" id="496" name="Google Shape;496;p85"/>
          <p:cNvPicPr preferRelativeResize="0"/>
          <p:nvPr/>
        </p:nvPicPr>
        <p:blipFill>
          <a:blip r:embed="rId3">
            <a:alphaModFix/>
          </a:blip>
          <a:stretch>
            <a:fillRect/>
          </a:stretch>
        </p:blipFill>
        <p:spPr>
          <a:xfrm>
            <a:off x="371475" y="752475"/>
            <a:ext cx="8553450" cy="4400550"/>
          </a:xfrm>
          <a:prstGeom prst="rect">
            <a:avLst/>
          </a:prstGeom>
          <a:noFill/>
          <a:ln>
            <a:noFill/>
          </a:ln>
        </p:spPr>
      </p:pic>
      <p:sp>
        <p:nvSpPr>
          <p:cNvPr id="497" name="Google Shape;497;p85"/>
          <p:cNvSpPr txBox="1"/>
          <p:nvPr/>
        </p:nvSpPr>
        <p:spPr>
          <a:xfrm>
            <a:off x="296600" y="0"/>
            <a:ext cx="88473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1"/>
                </a:solidFill>
              </a:rPr>
              <a:t>Examples: Computer Vision on the Road</a:t>
            </a:r>
            <a:endParaRPr sz="2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Классические задачи ML</a:t>
            </a:r>
            <a:endParaRPr>
              <a:solidFill>
                <a:srgbClr val="000000"/>
              </a:solidFill>
            </a:endParaRPr>
          </a:p>
        </p:txBody>
      </p:sp>
      <p:sp>
        <p:nvSpPr>
          <p:cNvPr id="201" name="Google Shape;201;p41"/>
          <p:cNvSpPr txBox="1"/>
          <p:nvPr>
            <p:ph idx="1" type="body"/>
          </p:nvPr>
        </p:nvSpPr>
        <p:spPr>
          <a:xfrm>
            <a:off x="311700" y="1152475"/>
            <a:ext cx="8520600" cy="3755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AutoNum type="arabicPeriod"/>
            </a:pPr>
            <a:r>
              <a:rPr b="1" lang="en-GB"/>
              <a:t>Классификация</a:t>
            </a:r>
            <a:r>
              <a:rPr lang="en-GB"/>
              <a:t>: предсказать класс объекта (кошка/собака на изображении, мужчина/женщина по профилю активности на веб-сайте, спам/не-спам по содержимому письма и т.д.)</a:t>
            </a:r>
            <a:endParaRPr/>
          </a:p>
          <a:p>
            <a:pPr indent="-342900" lvl="0" marL="457200" marR="0" rtl="0" algn="l">
              <a:lnSpc>
                <a:spcPct val="115000"/>
              </a:lnSpc>
              <a:spcBef>
                <a:spcPts val="0"/>
              </a:spcBef>
              <a:spcAft>
                <a:spcPts val="0"/>
              </a:spcAft>
              <a:buSzPts val="1800"/>
              <a:buAutoNum type="arabicPeriod"/>
            </a:pPr>
            <a:r>
              <a:rPr b="1" lang="en-GB"/>
              <a:t>Регрессия</a:t>
            </a:r>
            <a:r>
              <a:rPr lang="en-GB"/>
              <a:t>: предсказать непрерывное значение для объекта (продажи в следующем месяце, цена дома с определёнными характеристиками и местоположением, потребление энергии в домохозяйстве и т.д.)</a:t>
            </a:r>
            <a:endParaRPr/>
          </a:p>
          <a:p>
            <a:pPr indent="-342900" lvl="0" marL="457200" marR="0" rtl="0" algn="l">
              <a:lnSpc>
                <a:spcPct val="115000"/>
              </a:lnSpc>
              <a:spcBef>
                <a:spcPts val="0"/>
              </a:spcBef>
              <a:spcAft>
                <a:spcPts val="0"/>
              </a:spcAft>
              <a:buSzPts val="1800"/>
              <a:buAutoNum type="arabicPeriod"/>
            </a:pPr>
            <a:r>
              <a:rPr b="1" lang="en-GB"/>
              <a:t>Кластеризация</a:t>
            </a:r>
            <a:r>
              <a:rPr lang="en-GB"/>
              <a:t>: сгруппировать похожие объекты (найти группы пользователей с похожим поведением на сайте, сгруппировать покупателей в осмысленные группы и т.д.)</a:t>
            </a:r>
            <a:endParaRPr/>
          </a:p>
          <a:p>
            <a:pPr indent="-342900" lvl="0" marL="457200" marR="0" rtl="0" algn="l">
              <a:lnSpc>
                <a:spcPct val="115000"/>
              </a:lnSpc>
              <a:spcBef>
                <a:spcPts val="0"/>
              </a:spcBef>
              <a:spcAft>
                <a:spcPts val="0"/>
              </a:spcAft>
              <a:buSzPts val="1800"/>
              <a:buAutoNum type="arabicPeriod"/>
            </a:pPr>
            <a:r>
              <a:rPr lang="en-GB"/>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86"/>
          <p:cNvSpPr txBox="1"/>
          <p:nvPr>
            <p:ph type="title"/>
          </p:nvPr>
        </p:nvSpPr>
        <p:spPr>
          <a:xfrm>
            <a:off x="311700" y="0"/>
            <a:ext cx="8520600" cy="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Examples: Reinforcement Learning</a:t>
            </a:r>
            <a:endParaRPr/>
          </a:p>
        </p:txBody>
      </p:sp>
      <p:sp>
        <p:nvSpPr>
          <p:cNvPr id="503" name="Google Shape;503;p86"/>
          <p:cNvSpPr txBox="1"/>
          <p:nvPr>
            <p:ph idx="1" type="body"/>
          </p:nvPr>
        </p:nvSpPr>
        <p:spPr>
          <a:xfrm>
            <a:off x="311700" y="680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Управление симулированным автомобилем по видео данным на входе (2013)</a:t>
            </a:r>
            <a:br>
              <a:rPr lang="en-GB" sz="1400"/>
            </a:br>
            <a:r>
              <a:rPr lang="en-GB" sz="1400" u="sng">
                <a:solidFill>
                  <a:schemeClr val="hlink"/>
                </a:solidFill>
                <a:hlinkClick r:id="rId3"/>
              </a:rPr>
              <a:t>http://people.idsia.ch/~juergen/gecco2013torcs.pdf</a:t>
            </a:r>
            <a:r>
              <a:rPr lang="en-GB" sz="1400"/>
              <a:t> </a:t>
            </a:r>
            <a:br>
              <a:rPr lang="en-GB" sz="1400"/>
            </a:br>
            <a:r>
              <a:rPr lang="en-GB" sz="1400" u="sng">
                <a:solidFill>
                  <a:schemeClr val="hlink"/>
                </a:solidFill>
                <a:hlinkClick r:id="rId4"/>
              </a:rPr>
              <a:t>http://people.idsia.ch/~juergen/compressednetworksearch.html</a:t>
            </a:r>
            <a:r>
              <a:rPr lang="en-GB" sz="1400"/>
              <a:t> </a:t>
            </a:r>
            <a:endParaRPr sz="1400"/>
          </a:p>
          <a:p>
            <a:pPr indent="0" lvl="0" marL="0" rtl="0" algn="l">
              <a:spcBef>
                <a:spcPts val="1600"/>
              </a:spcBef>
              <a:spcAft>
                <a:spcPts val="1600"/>
              </a:spcAft>
              <a:buNone/>
            </a:pPr>
            <a:r>
              <a:t/>
            </a:r>
            <a:endParaRPr sz="1400"/>
          </a:p>
        </p:txBody>
      </p:sp>
      <p:pic>
        <p:nvPicPr>
          <p:cNvPr descr="rnn-car.png" id="504" name="Google Shape;504;p86"/>
          <p:cNvPicPr preferRelativeResize="0"/>
          <p:nvPr/>
        </p:nvPicPr>
        <p:blipFill>
          <a:blip r:embed="rId5">
            <a:alphaModFix/>
          </a:blip>
          <a:stretch>
            <a:fillRect/>
          </a:stretch>
        </p:blipFill>
        <p:spPr>
          <a:xfrm>
            <a:off x="311700" y="1472850"/>
            <a:ext cx="8350475" cy="3746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87"/>
          <p:cNvSpPr txBox="1"/>
          <p:nvPr>
            <p:ph type="title"/>
          </p:nvPr>
        </p:nvSpPr>
        <p:spPr>
          <a:xfrm>
            <a:off x="311700" y="0"/>
            <a:ext cx="85206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Game of Go: Computer-Human 4:1</a:t>
            </a:r>
            <a:endParaRPr/>
          </a:p>
        </p:txBody>
      </p:sp>
      <p:pic>
        <p:nvPicPr>
          <p:cNvPr id="510" name="Google Shape;510;p87"/>
          <p:cNvPicPr preferRelativeResize="0"/>
          <p:nvPr/>
        </p:nvPicPr>
        <p:blipFill>
          <a:blip r:embed="rId3">
            <a:alphaModFix/>
          </a:blip>
          <a:stretch>
            <a:fillRect/>
          </a:stretch>
        </p:blipFill>
        <p:spPr>
          <a:xfrm>
            <a:off x="678563" y="614375"/>
            <a:ext cx="7786874" cy="43828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88"/>
          <p:cNvSpPr txBox="1"/>
          <p:nvPr>
            <p:ph type="title"/>
          </p:nvPr>
        </p:nvSpPr>
        <p:spPr>
          <a:xfrm>
            <a:off x="311700" y="0"/>
            <a:ext cx="85206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Game of Go: AlphaGo Zero</a:t>
            </a:r>
            <a:endParaRPr/>
          </a:p>
        </p:txBody>
      </p:sp>
      <p:pic>
        <p:nvPicPr>
          <p:cNvPr id="516" name="Google Shape;516;p88"/>
          <p:cNvPicPr preferRelativeResize="0"/>
          <p:nvPr/>
        </p:nvPicPr>
        <p:blipFill>
          <a:blip r:embed="rId3">
            <a:alphaModFix/>
          </a:blip>
          <a:stretch>
            <a:fillRect/>
          </a:stretch>
        </p:blipFill>
        <p:spPr>
          <a:xfrm>
            <a:off x="152400" y="470700"/>
            <a:ext cx="8448424" cy="4291799"/>
          </a:xfrm>
          <a:prstGeom prst="rect">
            <a:avLst/>
          </a:prstGeom>
          <a:noFill/>
          <a:ln>
            <a:noFill/>
          </a:ln>
        </p:spPr>
      </p:pic>
      <p:sp>
        <p:nvSpPr>
          <p:cNvPr id="517" name="Google Shape;517;p88"/>
          <p:cNvSpPr txBox="1"/>
          <p:nvPr/>
        </p:nvSpPr>
        <p:spPr>
          <a:xfrm>
            <a:off x="0" y="4673650"/>
            <a:ext cx="9194100" cy="4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u="sng">
                <a:solidFill>
                  <a:schemeClr val="hlink"/>
                </a:solidFill>
                <a:hlinkClick r:id="rId4"/>
              </a:rPr>
              <a:t>https://deepmind.com/blog/alphago-zero-learning-scratch/</a:t>
            </a:r>
            <a:r>
              <a:rPr lang="en-GB" sz="1600"/>
              <a:t> </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89"/>
          <p:cNvSpPr txBox="1"/>
          <p:nvPr>
            <p:ph type="title"/>
          </p:nvPr>
        </p:nvSpPr>
        <p:spPr>
          <a:xfrm>
            <a:off x="311700" y="0"/>
            <a:ext cx="85206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Game of Go: AlphaGo Zero</a:t>
            </a:r>
            <a:endParaRPr/>
          </a:p>
        </p:txBody>
      </p:sp>
      <p:pic>
        <p:nvPicPr>
          <p:cNvPr id="523" name="Google Shape;523;p89"/>
          <p:cNvPicPr preferRelativeResize="0"/>
          <p:nvPr/>
        </p:nvPicPr>
        <p:blipFill>
          <a:blip r:embed="rId3">
            <a:alphaModFix/>
          </a:blip>
          <a:stretch>
            <a:fillRect/>
          </a:stretch>
        </p:blipFill>
        <p:spPr>
          <a:xfrm>
            <a:off x="654538" y="600400"/>
            <a:ext cx="7834930" cy="4291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90"/>
          <p:cNvSpPr txBox="1"/>
          <p:nvPr>
            <p:ph type="title"/>
          </p:nvPr>
        </p:nvSpPr>
        <p:spPr>
          <a:xfrm>
            <a:off x="311700" y="0"/>
            <a:ext cx="85206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Game of Go: AlphaGo Zero</a:t>
            </a:r>
            <a:endParaRPr/>
          </a:p>
        </p:txBody>
      </p:sp>
      <p:pic>
        <p:nvPicPr>
          <p:cNvPr id="529" name="Google Shape;529;p90"/>
          <p:cNvPicPr preferRelativeResize="0"/>
          <p:nvPr/>
        </p:nvPicPr>
        <p:blipFill>
          <a:blip r:embed="rId3">
            <a:alphaModFix/>
          </a:blip>
          <a:stretch>
            <a:fillRect/>
          </a:stretch>
        </p:blipFill>
        <p:spPr>
          <a:xfrm>
            <a:off x="654538" y="612757"/>
            <a:ext cx="7834930" cy="4291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91"/>
          <p:cNvSpPr txBox="1"/>
          <p:nvPr>
            <p:ph type="title"/>
          </p:nvPr>
        </p:nvSpPr>
        <p:spPr>
          <a:xfrm>
            <a:off x="311700" y="0"/>
            <a:ext cx="85206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Game of Go: AlphaGo Zero</a:t>
            </a:r>
            <a:endParaRPr/>
          </a:p>
        </p:txBody>
      </p:sp>
      <p:pic>
        <p:nvPicPr>
          <p:cNvPr id="535" name="Google Shape;535;p91"/>
          <p:cNvPicPr preferRelativeResize="0"/>
          <p:nvPr/>
        </p:nvPicPr>
        <p:blipFill>
          <a:blip r:embed="rId3">
            <a:alphaModFix/>
          </a:blip>
          <a:stretch>
            <a:fillRect/>
          </a:stretch>
        </p:blipFill>
        <p:spPr>
          <a:xfrm>
            <a:off x="654538" y="596337"/>
            <a:ext cx="7834930" cy="4291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92"/>
          <p:cNvSpPr txBox="1"/>
          <p:nvPr>
            <p:ph type="title"/>
          </p:nvPr>
        </p:nvSpPr>
        <p:spPr>
          <a:xfrm>
            <a:off x="311700" y="0"/>
            <a:ext cx="85206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AlphaGo in datacenters</a:t>
            </a:r>
            <a:endParaRPr/>
          </a:p>
        </p:txBody>
      </p:sp>
      <p:sp>
        <p:nvSpPr>
          <p:cNvPr id="541" name="Google Shape;541;p92"/>
          <p:cNvSpPr txBox="1"/>
          <p:nvPr/>
        </p:nvSpPr>
        <p:spPr>
          <a:xfrm>
            <a:off x="0" y="4440425"/>
            <a:ext cx="9194100" cy="7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t>“W</a:t>
            </a:r>
            <a:r>
              <a:rPr lang="en-GB" sz="1600"/>
              <a:t>e’ve managed to reduce the amount of energy we use for cooling by up to 40 percent.”</a:t>
            </a:r>
            <a:endParaRPr sz="1600"/>
          </a:p>
          <a:p>
            <a:pPr indent="0" lvl="0" marL="0" rtl="0" algn="ctr">
              <a:spcBef>
                <a:spcPts val="0"/>
              </a:spcBef>
              <a:spcAft>
                <a:spcPts val="0"/>
              </a:spcAft>
              <a:buNone/>
            </a:pPr>
            <a:r>
              <a:rPr lang="en-GB" sz="1600" u="sng">
                <a:solidFill>
                  <a:schemeClr val="hlink"/>
                </a:solidFill>
                <a:hlinkClick r:id="rId3"/>
              </a:rPr>
              <a:t>https://deepmind.com/blog/deepmind-ai-reduces-google-data-centre-cooling-bill-40/</a:t>
            </a:r>
            <a:r>
              <a:rPr lang="en-GB" sz="1600"/>
              <a:t> </a:t>
            </a:r>
            <a:endParaRPr sz="1600"/>
          </a:p>
        </p:txBody>
      </p:sp>
      <p:pic>
        <p:nvPicPr>
          <p:cNvPr id="542" name="Google Shape;542;p92"/>
          <p:cNvPicPr preferRelativeResize="0"/>
          <p:nvPr/>
        </p:nvPicPr>
        <p:blipFill>
          <a:blip r:embed="rId4">
            <a:alphaModFix/>
          </a:blip>
          <a:stretch>
            <a:fillRect/>
          </a:stretch>
        </p:blipFill>
        <p:spPr>
          <a:xfrm>
            <a:off x="25050" y="486750"/>
            <a:ext cx="9118950" cy="3840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93"/>
          <p:cNvSpPr txBox="1"/>
          <p:nvPr>
            <p:ph type="title"/>
          </p:nvPr>
        </p:nvSpPr>
        <p:spPr>
          <a:xfrm>
            <a:off x="311700" y="0"/>
            <a:ext cx="85206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Example: Sensorimotor Deep Learning</a:t>
            </a:r>
            <a:endParaRPr>
              <a:solidFill>
                <a:srgbClr val="000000"/>
              </a:solidFill>
            </a:endParaRPr>
          </a:p>
        </p:txBody>
      </p:sp>
      <p:sp>
        <p:nvSpPr>
          <p:cNvPr id="548" name="Google Shape;548;p93"/>
          <p:cNvSpPr txBox="1"/>
          <p:nvPr>
            <p:ph idx="1" type="body"/>
          </p:nvPr>
        </p:nvSpPr>
        <p:spPr>
          <a:xfrm>
            <a:off x="311700" y="782025"/>
            <a:ext cx="8520600" cy="3786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a:t>“In this project we aim to develop deep learning techniques that can be deployed on a robot to allow it to learn directly from trial-and-error, where the only information provided by the teacher is the degree to which it is succeeding at the current task.”</a:t>
            </a:r>
            <a:br>
              <a:rPr lang="en-GB"/>
            </a:br>
            <a:r>
              <a:rPr lang="en-GB" sz="1400" u="sng">
                <a:solidFill>
                  <a:schemeClr val="hlink"/>
                </a:solidFill>
                <a:hlinkClick r:id="rId3"/>
              </a:rPr>
              <a:t>http://rll.berkeley.edu/deeplearningrobotics/</a:t>
            </a:r>
            <a:r>
              <a:rPr lang="en-GB" sz="1400"/>
              <a:t> </a:t>
            </a:r>
            <a:endParaRPr sz="1400"/>
          </a:p>
        </p:txBody>
      </p:sp>
      <p:pic>
        <p:nvPicPr>
          <p:cNvPr id="549" name="Google Shape;549;p93"/>
          <p:cNvPicPr preferRelativeResize="0"/>
          <p:nvPr/>
        </p:nvPicPr>
        <p:blipFill rotWithShape="1">
          <a:blip r:embed="rId4">
            <a:alphaModFix/>
          </a:blip>
          <a:srcRect b="25340" l="15509" r="16374" t="10634"/>
          <a:stretch/>
        </p:blipFill>
        <p:spPr>
          <a:xfrm>
            <a:off x="3848350" y="2309775"/>
            <a:ext cx="5295649" cy="28337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94"/>
          <p:cNvSpPr txBox="1"/>
          <p:nvPr>
            <p:ph type="title"/>
          </p:nvPr>
        </p:nvSpPr>
        <p:spPr>
          <a:xfrm>
            <a:off x="311700" y="0"/>
            <a:ext cx="85206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Задачи, решаемые DL</a:t>
            </a:r>
            <a:endParaRPr/>
          </a:p>
        </p:txBody>
      </p:sp>
      <p:sp>
        <p:nvSpPr>
          <p:cNvPr id="555" name="Google Shape;555;p94"/>
          <p:cNvSpPr txBox="1"/>
          <p:nvPr>
            <p:ph idx="1" type="body"/>
          </p:nvPr>
        </p:nvSpPr>
        <p:spPr>
          <a:xfrm>
            <a:off x="311700" y="727150"/>
            <a:ext cx="8520600" cy="384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a:t>Речь, изображения, видео [технологии выходят на плато продуктивности]</a:t>
            </a:r>
            <a:endParaRPr/>
          </a:p>
          <a:p>
            <a:pPr indent="-317500" lvl="1" marL="914400" rtl="0" algn="l">
              <a:spcBef>
                <a:spcPts val="0"/>
              </a:spcBef>
              <a:spcAft>
                <a:spcPts val="0"/>
              </a:spcAft>
              <a:buSzPts val="1400"/>
              <a:buAutoNum type="alphaLcPeriod"/>
            </a:pPr>
            <a:r>
              <a:rPr lang="en-GB"/>
              <a:t>Простые задачи (классификация и локализация) уже решаются с качеством выше человеческого</a:t>
            </a:r>
            <a:endParaRPr/>
          </a:p>
          <a:p>
            <a:pPr indent="-317500" lvl="1" marL="914400" rtl="0" algn="l">
              <a:spcBef>
                <a:spcPts val="0"/>
              </a:spcBef>
              <a:spcAft>
                <a:spcPts val="0"/>
              </a:spcAft>
              <a:buSzPts val="1400"/>
              <a:buAutoNum type="alphaLcPeriod"/>
            </a:pPr>
            <a:r>
              <a:rPr lang="en-GB"/>
              <a:t>Сложные задачи (семантическая сегментация, перенос стиля, генерация изображений, …) в процессе со множеством интересных результатов</a:t>
            </a:r>
            <a:endParaRPr/>
          </a:p>
          <a:p>
            <a:pPr indent="-317500" lvl="1" marL="914400" rtl="0" algn="l">
              <a:spcBef>
                <a:spcPts val="0"/>
              </a:spcBef>
              <a:spcAft>
                <a:spcPts val="0"/>
              </a:spcAft>
              <a:buSzPts val="1400"/>
              <a:buAutoNum type="alphaLcPeriod"/>
            </a:pPr>
            <a:r>
              <a:rPr lang="en-GB"/>
              <a:t>Работы по восприятию роботов также в процессе</a:t>
            </a:r>
            <a:endParaRPr/>
          </a:p>
          <a:p>
            <a:pPr indent="-342900" lvl="0" marL="457200" rtl="0" algn="l">
              <a:spcBef>
                <a:spcPts val="0"/>
              </a:spcBef>
              <a:spcAft>
                <a:spcPts val="0"/>
              </a:spcAft>
              <a:buSzPts val="1800"/>
              <a:buAutoNum type="arabicPeriod"/>
            </a:pPr>
            <a:r>
              <a:rPr lang="en-GB"/>
              <a:t>Тексты, NLP [активный R&amp;D, прогресс пока отстаёт от изображений]</a:t>
            </a:r>
            <a:endParaRPr/>
          </a:p>
          <a:p>
            <a:pPr indent="-317500" lvl="1" marL="914400" rtl="0" algn="l">
              <a:spcBef>
                <a:spcPts val="0"/>
              </a:spcBef>
              <a:spcAft>
                <a:spcPts val="0"/>
              </a:spcAft>
              <a:buSzPts val="1400"/>
              <a:buAutoNum type="alphaLcPeriod"/>
            </a:pPr>
            <a:r>
              <a:rPr lang="en-GB"/>
              <a:t>Множество базовых технологий уже в работе (word embeddings, language models, sequence to sequence learning в машинном переводе и т.д.)</a:t>
            </a:r>
            <a:endParaRPr/>
          </a:p>
          <a:p>
            <a:pPr indent="-317500" lvl="1" marL="914400" rtl="0" algn="l">
              <a:spcBef>
                <a:spcPts val="0"/>
              </a:spcBef>
              <a:spcAft>
                <a:spcPts val="0"/>
              </a:spcAft>
              <a:buSzPts val="1400"/>
              <a:buAutoNum type="alphaLcPeriod"/>
            </a:pPr>
            <a:r>
              <a:rPr lang="en-GB"/>
              <a:t>Ещё больше работ в процессе (вопросы-ответы, диалоговые системы, и т.д.)</a:t>
            </a:r>
            <a:endParaRPr/>
          </a:p>
          <a:p>
            <a:pPr indent="-342900" lvl="0" marL="457200" rtl="0" algn="l">
              <a:spcBef>
                <a:spcPts val="0"/>
              </a:spcBef>
              <a:spcAft>
                <a:spcPts val="0"/>
              </a:spcAft>
              <a:buSzPts val="1800"/>
              <a:buAutoNum type="arabicPeriod"/>
            </a:pPr>
            <a:r>
              <a:rPr lang="en-GB"/>
              <a:t>Reinforcement Learning [активный R&amp;D]</a:t>
            </a:r>
            <a:endParaRPr/>
          </a:p>
          <a:p>
            <a:pPr indent="-317500" lvl="1" marL="914400" rtl="0" algn="l">
              <a:spcBef>
                <a:spcPts val="0"/>
              </a:spcBef>
              <a:spcAft>
                <a:spcPts val="0"/>
              </a:spcAft>
              <a:buSzPts val="1400"/>
              <a:buAutoNum type="alphaLcPeriod"/>
            </a:pPr>
            <a:r>
              <a:rPr lang="en-GB"/>
              <a:t>Есть очень сильные достижения: победа в го, игры Атари</a:t>
            </a:r>
            <a:endParaRPr/>
          </a:p>
          <a:p>
            <a:pPr indent="-342900" lvl="0" marL="457200" rtl="0" algn="l">
              <a:spcBef>
                <a:spcPts val="0"/>
              </a:spcBef>
              <a:spcAft>
                <a:spcPts val="0"/>
              </a:spcAft>
              <a:buSzPts val="1800"/>
              <a:buAutoNum type="arabicPeriod"/>
            </a:pPr>
            <a:r>
              <a:rPr lang="en-GB"/>
              <a:t>Множество других исследований</a:t>
            </a:r>
            <a:endParaRPr/>
          </a:p>
          <a:p>
            <a:pPr indent="-317500" lvl="1" marL="914400" rtl="0" algn="l">
              <a:spcBef>
                <a:spcPts val="0"/>
              </a:spcBef>
              <a:spcAft>
                <a:spcPts val="0"/>
              </a:spcAft>
              <a:buSzPts val="1400"/>
              <a:buAutoNum type="alphaLcPeriod"/>
            </a:pPr>
            <a:r>
              <a:rPr lang="en-GB"/>
              <a:t>One-shot learning, multi-modal and multi-task learning, memory and attention, unsupervised learning и др.</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95"/>
          <p:cNvSpPr txBox="1"/>
          <p:nvPr>
            <p:ph type="title"/>
          </p:nvPr>
        </p:nvSpPr>
        <p:spPr>
          <a:xfrm>
            <a:off x="311700" y="0"/>
            <a:ext cx="8520600" cy="6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DL: Мультимодальное обучение</a:t>
            </a:r>
            <a:endParaRPr/>
          </a:p>
        </p:txBody>
      </p:sp>
      <p:sp>
        <p:nvSpPr>
          <p:cNvPr id="561" name="Google Shape;561;p95"/>
          <p:cNvSpPr txBox="1"/>
          <p:nvPr>
            <p:ph idx="1" type="body"/>
          </p:nvPr>
        </p:nvSpPr>
        <p:spPr>
          <a:xfrm>
            <a:off x="311700" y="769925"/>
            <a:ext cx="8520600" cy="4227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t>Deep Learning становится мультимодальным: использование 2+ модальностей одновременно:</a:t>
            </a:r>
            <a:endParaRPr/>
          </a:p>
          <a:p>
            <a:pPr indent="-342900" lvl="0" marL="457200" marR="0" rtl="0" algn="l">
              <a:lnSpc>
                <a:spcPct val="115000"/>
              </a:lnSpc>
              <a:spcBef>
                <a:spcPts val="1600"/>
              </a:spcBef>
              <a:spcAft>
                <a:spcPts val="0"/>
              </a:spcAft>
              <a:buSzPts val="1800"/>
              <a:buChar char="●"/>
            </a:pPr>
            <a:r>
              <a:rPr lang="en-GB"/>
              <a:t>Image caption generation: изображения + текст</a:t>
            </a:r>
            <a:endParaRPr/>
          </a:p>
          <a:p>
            <a:pPr indent="-342900" lvl="0" marL="457200" marR="0" rtl="0" algn="l">
              <a:lnSpc>
                <a:spcPct val="115000"/>
              </a:lnSpc>
              <a:spcBef>
                <a:spcPts val="0"/>
              </a:spcBef>
              <a:spcAft>
                <a:spcPts val="0"/>
              </a:spcAft>
              <a:buSzPts val="1800"/>
              <a:buChar char="●"/>
            </a:pPr>
            <a:r>
              <a:rPr lang="en-GB"/>
              <a:t>Search Web by an image: изображения + текст</a:t>
            </a:r>
            <a:endParaRPr/>
          </a:p>
          <a:p>
            <a:pPr indent="-342900" lvl="0" marL="457200" marR="0" rtl="0" algn="l">
              <a:lnSpc>
                <a:spcPct val="115000"/>
              </a:lnSpc>
              <a:spcBef>
                <a:spcPts val="0"/>
              </a:spcBef>
              <a:spcAft>
                <a:spcPts val="0"/>
              </a:spcAft>
              <a:buSzPts val="1800"/>
              <a:buChar char="●"/>
            </a:pPr>
            <a:r>
              <a:rPr lang="en-GB"/>
              <a:t>Video describing: то же самое, но +время</a:t>
            </a:r>
            <a:endParaRPr/>
          </a:p>
          <a:p>
            <a:pPr indent="-342900" lvl="0" marL="457200" marR="0" rtl="0" algn="l">
              <a:lnSpc>
                <a:spcPct val="115000"/>
              </a:lnSpc>
              <a:spcBef>
                <a:spcPts val="0"/>
              </a:spcBef>
              <a:spcAft>
                <a:spcPts val="0"/>
              </a:spcAft>
              <a:buSzPts val="1800"/>
              <a:buChar char="●"/>
            </a:pPr>
            <a:r>
              <a:rPr lang="en-GB"/>
              <a:t>Visual question answering: изображения + текст</a:t>
            </a:r>
            <a:endParaRPr/>
          </a:p>
          <a:p>
            <a:pPr indent="-342900" lvl="0" marL="457200" marR="0" rtl="0" algn="l">
              <a:lnSpc>
                <a:spcPct val="115000"/>
              </a:lnSpc>
              <a:spcBef>
                <a:spcPts val="0"/>
              </a:spcBef>
              <a:spcAft>
                <a:spcPts val="0"/>
              </a:spcAft>
              <a:buSzPts val="1800"/>
              <a:buChar char="●"/>
            </a:pPr>
            <a:r>
              <a:rPr lang="en-GB"/>
              <a:t>Speech recognition: аудио + видео (движение губ)</a:t>
            </a:r>
            <a:endParaRPr/>
          </a:p>
          <a:p>
            <a:pPr indent="-342900" lvl="0" marL="457200" marR="0" rtl="0" algn="l">
              <a:lnSpc>
                <a:spcPct val="115000"/>
              </a:lnSpc>
              <a:spcBef>
                <a:spcPts val="0"/>
              </a:spcBef>
              <a:spcAft>
                <a:spcPts val="0"/>
              </a:spcAft>
              <a:buSzPts val="1800"/>
              <a:buChar char="●"/>
            </a:pPr>
            <a:r>
              <a:rPr lang="en-GB"/>
              <a:t>Image classification and navigation: RGB-D (цвет + глубина)</a:t>
            </a:r>
            <a:endParaRPr/>
          </a:p>
          <a:p>
            <a:pPr indent="0" lvl="0" marL="0" marR="0" rtl="0" algn="l">
              <a:lnSpc>
                <a:spcPct val="115000"/>
              </a:lnSpc>
              <a:spcBef>
                <a:spcPts val="1600"/>
              </a:spcBef>
              <a:spcAft>
                <a:spcPts val="0"/>
              </a:spcAft>
              <a:buNone/>
            </a:pPr>
            <a:r>
              <a:rPr lang="en-GB"/>
              <a:t>Куда всё идёт?</a:t>
            </a:r>
            <a:endParaRPr/>
          </a:p>
          <a:p>
            <a:pPr indent="-342900" lvl="0" marL="457200" marR="0" rtl="0" algn="l">
              <a:lnSpc>
                <a:spcPct val="115000"/>
              </a:lnSpc>
              <a:spcBef>
                <a:spcPts val="1600"/>
              </a:spcBef>
              <a:spcAft>
                <a:spcPts val="0"/>
              </a:spcAft>
              <a:buSzPts val="1800"/>
              <a:buChar char="●"/>
            </a:pPr>
            <a:r>
              <a:rPr lang="en-GB"/>
              <a:t>Общее пространство для всех модальностей. “Thought vectors”. Можно будет легко совмещать различные модальности.</a:t>
            </a:r>
            <a:endParaRPr/>
          </a:p>
          <a:p>
            <a:pPr indent="0" lvl="0" marL="0" marR="0" rtl="0" algn="l">
              <a:lnSpc>
                <a:spcPct val="115000"/>
              </a:lnSpc>
              <a:spcBef>
                <a:spcPts val="1600"/>
              </a:spcBef>
              <a:spcAft>
                <a:spcPts val="0"/>
              </a:spcAft>
              <a:buNone/>
            </a:pPr>
            <a:r>
              <a:t/>
            </a:r>
            <a:endParaRPr/>
          </a:p>
          <a:p>
            <a:pPr indent="0" lvl="0" marL="0" marR="0" rtl="0" algn="l">
              <a:lnSpc>
                <a:spcPct val="115000"/>
              </a:lnSpc>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Классические задачи ML</a:t>
            </a:r>
            <a:endParaRPr>
              <a:solidFill>
                <a:srgbClr val="000000"/>
              </a:solidFill>
            </a:endParaRPr>
          </a:p>
        </p:txBody>
      </p:sp>
      <p:sp>
        <p:nvSpPr>
          <p:cNvPr id="207" name="Google Shape;207;p42"/>
          <p:cNvSpPr txBox="1"/>
          <p:nvPr>
            <p:ph idx="1" type="body"/>
          </p:nvPr>
        </p:nvSpPr>
        <p:spPr>
          <a:xfrm>
            <a:off x="311700" y="1152475"/>
            <a:ext cx="8520600" cy="375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t>...</a:t>
            </a:r>
            <a:endParaRPr/>
          </a:p>
          <a:p>
            <a:pPr indent="-342900" lvl="0" marL="457200" marR="0" rtl="0" algn="l">
              <a:lnSpc>
                <a:spcPct val="115000"/>
              </a:lnSpc>
              <a:spcBef>
                <a:spcPts val="1600"/>
              </a:spcBef>
              <a:spcAft>
                <a:spcPts val="0"/>
              </a:spcAft>
              <a:buClr>
                <a:schemeClr val="dk2"/>
              </a:buClr>
              <a:buSzPts val="1800"/>
              <a:buFont typeface="Arial"/>
              <a:buAutoNum type="arabicPeriod" startAt="4"/>
            </a:pPr>
            <a:r>
              <a:rPr b="1" lang="en-GB"/>
              <a:t>Уменьшение размерности</a:t>
            </a:r>
            <a:r>
              <a:rPr lang="en-GB"/>
              <a:t>: “сжать” данные из многомерного представления в представление меньшей размерности (полезно для визуализации или как трансформация, помогающая другим алгоритмам)</a:t>
            </a:r>
            <a:endParaRPr/>
          </a:p>
          <a:p>
            <a:pPr indent="-342900" lvl="0" marL="457200" marR="0" rtl="0" algn="l">
              <a:lnSpc>
                <a:spcPct val="115000"/>
              </a:lnSpc>
              <a:spcBef>
                <a:spcPts val="0"/>
              </a:spcBef>
              <a:spcAft>
                <a:spcPts val="0"/>
              </a:spcAft>
              <a:buSzPts val="1800"/>
              <a:buAutoNum type="arabicPeriod" startAt="4"/>
            </a:pPr>
            <a:r>
              <a:rPr b="1" lang="en-GB"/>
              <a:t>Ранжирование</a:t>
            </a:r>
            <a:r>
              <a:rPr lang="en-GB"/>
              <a:t>: упорядочить список объектов в целях максимизации некоторой полезности (например, по вероятности клика или по релевантности запросу)</a:t>
            </a:r>
            <a:endParaRPr/>
          </a:p>
          <a:p>
            <a:pPr indent="-342900" lvl="0" marL="457200" marR="0" rtl="0" algn="l">
              <a:lnSpc>
                <a:spcPct val="115000"/>
              </a:lnSpc>
              <a:spcBef>
                <a:spcPts val="0"/>
              </a:spcBef>
              <a:spcAft>
                <a:spcPts val="0"/>
              </a:spcAft>
              <a:buSzPts val="1800"/>
              <a:buAutoNum type="arabicPeriod" startAt="4"/>
            </a:pPr>
            <a:r>
              <a:rPr b="1" lang="en-GB"/>
              <a:t>Рекомендации</a:t>
            </a:r>
            <a:r>
              <a:rPr lang="en-GB"/>
              <a:t>: выделить небольшое подмножество объектов из большой коллекции и рекомендовать их пользователю (увеличение продаж и лояльности клиентов, увеличение проводимого на сервисе времени, кросс-продажи и т.д.)</a:t>
            </a:r>
            <a:endParaRPr/>
          </a:p>
          <a:p>
            <a:pPr indent="0" lvl="0" marL="0" marR="0" rtl="0" algn="l">
              <a:lnSpc>
                <a:spcPct val="115000"/>
              </a:lnSpc>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96"/>
          <p:cNvSpPr txBox="1"/>
          <p:nvPr>
            <p:ph type="title"/>
          </p:nvPr>
        </p:nvSpPr>
        <p:spPr>
          <a:xfrm>
            <a:off x="311700" y="0"/>
            <a:ext cx="8520600" cy="6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DL: Перенос идей между областями</a:t>
            </a:r>
            <a:endParaRPr/>
          </a:p>
        </p:txBody>
      </p:sp>
      <p:sp>
        <p:nvSpPr>
          <p:cNvPr id="567" name="Google Shape;567;p96"/>
          <p:cNvSpPr txBox="1"/>
          <p:nvPr>
            <p:ph idx="1" type="body"/>
          </p:nvPr>
        </p:nvSpPr>
        <p:spPr>
          <a:xfrm>
            <a:off x="311700" y="1152475"/>
            <a:ext cx="8520600" cy="384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t>Методы, разработанные для одной модальности или типа данных, переносятся на другие.</a:t>
            </a:r>
            <a:endParaRPr/>
          </a:p>
          <a:p>
            <a:pPr indent="-342900" lvl="0" marL="457200" marR="0" rtl="0" algn="l">
              <a:lnSpc>
                <a:spcPct val="115000"/>
              </a:lnSpc>
              <a:spcBef>
                <a:spcPts val="1600"/>
              </a:spcBef>
              <a:spcAft>
                <a:spcPts val="0"/>
              </a:spcAft>
              <a:buSzPts val="1800"/>
              <a:buChar char="●"/>
            </a:pPr>
            <a:r>
              <a:rPr lang="en-GB"/>
              <a:t>CNNs (изначально разработаны для работы с изображениями) также хорошо работают на текстах, речи и других временных сигналах (ЭКГ)</a:t>
            </a:r>
            <a:endParaRPr/>
          </a:p>
          <a:p>
            <a:pPr indent="-342900" lvl="0" marL="457200" marR="0" rtl="0" algn="l">
              <a:lnSpc>
                <a:spcPct val="115000"/>
              </a:lnSpc>
              <a:spcBef>
                <a:spcPts val="0"/>
              </a:spcBef>
              <a:spcAft>
                <a:spcPts val="0"/>
              </a:spcAft>
              <a:buSzPts val="1800"/>
              <a:buChar char="●"/>
            </a:pPr>
            <a:r>
              <a:rPr lang="en-GB"/>
              <a:t>RNNs (в основном используются в языковых задачах и для работы с последовательностями) также успешно работают на изображениях.</a:t>
            </a:r>
            <a:endParaRPr/>
          </a:p>
          <a:p>
            <a:pPr indent="0" lvl="0" marL="0" marR="0" rtl="0" algn="l">
              <a:lnSpc>
                <a:spcPct val="115000"/>
              </a:lnSpc>
              <a:spcBef>
                <a:spcPts val="1600"/>
              </a:spcBef>
              <a:spcAft>
                <a:spcPts val="1600"/>
              </a:spcAft>
              <a:buNone/>
            </a:pPr>
            <a:r>
              <a:rPr lang="en-GB"/>
              <a:t>Можно ожидать, что идеи, работающие в одном домене, также будут работать и в другом. Например, перенос стиля текста.</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97"/>
          <p:cNvSpPr txBox="1"/>
          <p:nvPr>
            <p:ph type="title"/>
          </p:nvPr>
        </p:nvSpPr>
        <p:spPr>
          <a:xfrm>
            <a:off x="326575" y="33700"/>
            <a:ext cx="85608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Почему DL — это game changer </a:t>
            </a:r>
            <a:endParaRPr sz="2400"/>
          </a:p>
        </p:txBody>
      </p:sp>
      <p:sp>
        <p:nvSpPr>
          <p:cNvPr id="573" name="Google Shape;573;p97"/>
          <p:cNvSpPr txBox="1"/>
          <p:nvPr/>
        </p:nvSpPr>
        <p:spPr>
          <a:xfrm>
            <a:off x="500625" y="693000"/>
            <a:ext cx="8473500" cy="4048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GB" sz="1800">
                <a:solidFill>
                  <a:srgbClr val="595959"/>
                </a:solidFill>
              </a:rPr>
              <a:t>Работает на сырых данных </a:t>
            </a:r>
            <a:r>
              <a:rPr lang="en-GB" sz="1800">
                <a:solidFill>
                  <a:srgbClr val="595959"/>
                </a:solidFill>
              </a:rPr>
              <a:t>(пикселы изображения, звук, слова текста или символы), нет необходимости в feature engineering.</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GB" sz="1800">
                <a:solidFill>
                  <a:srgbClr val="595959"/>
                </a:solidFill>
              </a:rPr>
              <a:t>Некоторые признаки чрезвычайно трудно разработать (требуются годы работы экспертов)</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GB" sz="1800">
                <a:solidFill>
                  <a:srgbClr val="595959"/>
                </a:solidFill>
              </a:rPr>
              <a:t>Некоторые признаки запатентованы (SIFT, SURF для изображений)</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GB" sz="1800">
                <a:solidFill>
                  <a:srgbClr val="595959"/>
                </a:solidFill>
              </a:rPr>
              <a:t>Позволяет делать end-to-end learning (пикселы в категорию, звук в предложение, английский текст в китайский текст и т.д.)</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GB" sz="1800">
                <a:solidFill>
                  <a:srgbClr val="595959"/>
                </a:solidFill>
              </a:rPr>
              <a:t>Нет необходимости в разметке данных, а это очень дорогой и медленный процесс</a:t>
            </a:r>
            <a:endParaRPr sz="1800">
              <a:solidFill>
                <a:srgbClr val="595959"/>
              </a:solidFill>
            </a:endParaRPr>
          </a:p>
          <a:p>
            <a:pPr indent="0" lvl="0" marL="0" marR="0" rtl="0" algn="l">
              <a:lnSpc>
                <a:spcPct val="115000"/>
              </a:lnSpc>
              <a:spcBef>
                <a:spcPts val="1600"/>
              </a:spcBef>
              <a:spcAft>
                <a:spcPts val="1600"/>
              </a:spcAft>
              <a:buNone/>
            </a:pPr>
            <a:r>
              <a:rPr b="1" lang="en-GB" sz="1800">
                <a:solidFill>
                  <a:srgbClr val="595959"/>
                </a:solidFill>
              </a:rPr>
              <a:t>⇒ Позволяет быстрее итерироваться (при этом получая и лучшее качество!)</a:t>
            </a:r>
            <a:endParaRPr b="1" sz="1800">
              <a:solidFill>
                <a:srgbClr val="595959"/>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98"/>
          <p:cNvSpPr txBox="1"/>
          <p:nvPr>
            <p:ph type="title"/>
          </p:nvPr>
        </p:nvSpPr>
        <p:spPr>
          <a:xfrm>
            <a:off x="190725" y="33700"/>
            <a:ext cx="8742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Но есть проблемы</a:t>
            </a:r>
            <a:endParaRPr sz="2400"/>
          </a:p>
        </p:txBody>
      </p:sp>
      <p:sp>
        <p:nvSpPr>
          <p:cNvPr id="579" name="Google Shape;579;p98"/>
          <p:cNvSpPr txBox="1"/>
          <p:nvPr/>
        </p:nvSpPr>
        <p:spPr>
          <a:xfrm>
            <a:off x="500625" y="693000"/>
            <a:ext cx="8473500" cy="4048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GB" sz="1800">
                <a:solidFill>
                  <a:srgbClr val="595959"/>
                </a:solidFill>
              </a:rPr>
              <a:t>Нет данных</a:t>
            </a:r>
            <a:r>
              <a:rPr lang="en-GB" sz="1800">
                <a:solidFill>
                  <a:srgbClr val="595959"/>
                </a:solidFill>
              </a:rPr>
              <a:t> — нет deep learning</a:t>
            </a:r>
            <a:endParaRPr sz="1800">
              <a:solidFill>
                <a:srgbClr val="595959"/>
              </a:solidFill>
            </a:endParaRPr>
          </a:p>
          <a:p>
            <a:pPr indent="0" lvl="0" marL="457200" rtl="0" algn="l">
              <a:lnSpc>
                <a:spcPct val="115000"/>
              </a:lnSpc>
              <a:spcBef>
                <a:spcPts val="1600"/>
              </a:spcBef>
              <a:spcAft>
                <a:spcPts val="0"/>
              </a:spcAft>
              <a:buNone/>
            </a:pPr>
            <a:r>
              <a:rPr lang="en-GB" sz="1800">
                <a:solidFill>
                  <a:srgbClr val="595959"/>
                </a:solidFill>
              </a:rPr>
              <a:t>При малом количестве данных более простые методы могут работать лучше.</a:t>
            </a:r>
            <a:endParaRPr sz="1800">
              <a:solidFill>
                <a:srgbClr val="595959"/>
              </a:solidFill>
            </a:endParaRPr>
          </a:p>
          <a:p>
            <a:pPr indent="0" lvl="0" marL="457200" rtl="0" algn="l">
              <a:lnSpc>
                <a:spcPct val="115000"/>
              </a:lnSpc>
              <a:spcBef>
                <a:spcPts val="1600"/>
              </a:spcBef>
              <a:spcAft>
                <a:spcPts val="0"/>
              </a:spcAft>
              <a:buNone/>
            </a:pPr>
            <a:r>
              <a:rPr lang="en-GB" sz="1800">
                <a:solidFill>
                  <a:srgbClr val="595959"/>
                </a:solidFill>
              </a:rPr>
              <a:t>Существует много доступных датасетов, но часто подходящего вам датасета всё-таки нет. Тем не менее, это иногда можно обойти: Transfer learning, Data augmentation, Mechanical Turk, собственная разметка …</a:t>
            </a:r>
            <a:endParaRPr sz="1800">
              <a:solidFill>
                <a:srgbClr val="595959"/>
              </a:solidFill>
            </a:endParaRPr>
          </a:p>
          <a:p>
            <a:pPr indent="-342900" lvl="0" marL="457200" rtl="0" algn="l">
              <a:lnSpc>
                <a:spcPct val="115000"/>
              </a:lnSpc>
              <a:spcBef>
                <a:spcPts val="1600"/>
              </a:spcBef>
              <a:spcAft>
                <a:spcPts val="0"/>
              </a:spcAft>
              <a:buClr>
                <a:srgbClr val="595959"/>
              </a:buClr>
              <a:buSzPts val="1800"/>
              <a:buChar char="●"/>
            </a:pPr>
            <a:r>
              <a:rPr lang="en-GB" sz="1800">
                <a:solidFill>
                  <a:srgbClr val="595959"/>
                </a:solidFill>
              </a:rPr>
              <a:t>Требуется много вычислений</a:t>
            </a:r>
            <a:endParaRPr sz="1800">
              <a:solidFill>
                <a:srgbClr val="595959"/>
              </a:solidFill>
            </a:endParaRPr>
          </a:p>
          <a:p>
            <a:pPr indent="0" lvl="0" marL="457200" rtl="0" algn="l">
              <a:lnSpc>
                <a:spcPct val="115000"/>
              </a:lnSpc>
              <a:spcBef>
                <a:spcPts val="1600"/>
              </a:spcBef>
              <a:spcAft>
                <a:spcPts val="1600"/>
              </a:spcAft>
              <a:buNone/>
            </a:pPr>
            <a:r>
              <a:rPr lang="en-GB" sz="1800">
                <a:solidFill>
                  <a:srgbClr val="595959"/>
                </a:solidFill>
              </a:rPr>
              <a:t>Без кластера или мощной GPU машины потребуется сильно больше времени (в десятки раз).</a:t>
            </a:r>
            <a:endParaRPr sz="1800">
              <a:solidFill>
                <a:srgbClr val="595959"/>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99"/>
          <p:cNvSpPr txBox="1"/>
          <p:nvPr>
            <p:ph type="title"/>
          </p:nvPr>
        </p:nvSpPr>
        <p:spPr>
          <a:xfrm>
            <a:off x="190725" y="33700"/>
            <a:ext cx="8742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Adversarial Examples</a:t>
            </a:r>
            <a:endParaRPr sz="2400"/>
          </a:p>
        </p:txBody>
      </p:sp>
      <p:pic>
        <p:nvPicPr>
          <p:cNvPr id="585" name="Google Shape;585;p99"/>
          <p:cNvPicPr preferRelativeResize="0"/>
          <p:nvPr/>
        </p:nvPicPr>
        <p:blipFill>
          <a:blip r:embed="rId3">
            <a:alphaModFix/>
          </a:blip>
          <a:stretch>
            <a:fillRect/>
          </a:stretch>
        </p:blipFill>
        <p:spPr>
          <a:xfrm>
            <a:off x="140350" y="893375"/>
            <a:ext cx="8863300" cy="3356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100"/>
          <p:cNvSpPr txBox="1"/>
          <p:nvPr>
            <p:ph type="title"/>
          </p:nvPr>
        </p:nvSpPr>
        <p:spPr>
          <a:xfrm>
            <a:off x="190725" y="33700"/>
            <a:ext cx="8742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Adversarial Examples</a:t>
            </a:r>
            <a:endParaRPr sz="2400"/>
          </a:p>
        </p:txBody>
      </p:sp>
      <p:pic>
        <p:nvPicPr>
          <p:cNvPr id="591" name="Google Shape;591;p100"/>
          <p:cNvPicPr preferRelativeResize="0"/>
          <p:nvPr/>
        </p:nvPicPr>
        <p:blipFill>
          <a:blip r:embed="rId3">
            <a:alphaModFix/>
          </a:blip>
          <a:stretch>
            <a:fillRect/>
          </a:stretch>
        </p:blipFill>
        <p:spPr>
          <a:xfrm>
            <a:off x="653538" y="593200"/>
            <a:ext cx="7836926" cy="4058875"/>
          </a:xfrm>
          <a:prstGeom prst="rect">
            <a:avLst/>
          </a:prstGeom>
          <a:noFill/>
          <a:ln>
            <a:noFill/>
          </a:ln>
        </p:spPr>
      </p:pic>
      <p:sp>
        <p:nvSpPr>
          <p:cNvPr id="592" name="Google Shape;592;p100"/>
          <p:cNvSpPr txBox="1"/>
          <p:nvPr/>
        </p:nvSpPr>
        <p:spPr>
          <a:xfrm>
            <a:off x="0" y="4758600"/>
            <a:ext cx="9144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4"/>
              </a:rPr>
              <a:t>http://www.labsix.org/physical-objects-that-fool-neural-nets/</a:t>
            </a:r>
            <a:r>
              <a:rPr lang="en-GB"/>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10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Контекст</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102"/>
          <p:cNvSpPr txBox="1"/>
          <p:nvPr>
            <p:ph type="title"/>
          </p:nvPr>
        </p:nvSpPr>
        <p:spPr>
          <a:xfrm>
            <a:off x="311700" y="0"/>
            <a:ext cx="8520600" cy="6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Представление знаний</a:t>
            </a:r>
            <a:endParaRPr>
              <a:solidFill>
                <a:srgbClr val="000000"/>
              </a:solidFill>
            </a:endParaRPr>
          </a:p>
        </p:txBody>
      </p:sp>
      <p:sp>
        <p:nvSpPr>
          <p:cNvPr id="603" name="Google Shape;603;p102"/>
          <p:cNvSpPr txBox="1"/>
          <p:nvPr>
            <p:ph idx="1" type="body"/>
          </p:nvPr>
        </p:nvSpPr>
        <p:spPr>
          <a:xfrm>
            <a:off x="311700" y="887550"/>
            <a:ext cx="8520600" cy="3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rPr>
              <a:t>Представление знаний (Knowledge Representation) занимается вопросами представления знаний внутри компьютерных систем.</a:t>
            </a:r>
            <a:endParaRPr>
              <a:solidFill>
                <a:srgbClr val="666666"/>
              </a:solidFill>
            </a:endParaRPr>
          </a:p>
          <a:p>
            <a:pPr indent="0" lvl="0" marL="0" rtl="0" algn="l">
              <a:spcBef>
                <a:spcPts val="1600"/>
              </a:spcBef>
              <a:spcAft>
                <a:spcPts val="0"/>
              </a:spcAft>
              <a:buNone/>
            </a:pPr>
            <a:r>
              <a:rPr lang="en-GB">
                <a:solidFill>
                  <a:srgbClr val="666666"/>
                </a:solidFill>
              </a:rPr>
              <a:t>Существуют два основных подхода:</a:t>
            </a:r>
            <a:endParaRPr>
              <a:solidFill>
                <a:srgbClr val="666666"/>
              </a:solidFill>
            </a:endParaRPr>
          </a:p>
          <a:p>
            <a:pPr indent="-342900" lvl="0" marL="457200" rtl="0" algn="l">
              <a:spcBef>
                <a:spcPts val="1600"/>
              </a:spcBef>
              <a:spcAft>
                <a:spcPts val="0"/>
              </a:spcAft>
              <a:buClr>
                <a:srgbClr val="666666"/>
              </a:buClr>
              <a:buSzPts val="1800"/>
              <a:buChar char="●"/>
            </a:pPr>
            <a:r>
              <a:rPr lang="en-GB">
                <a:solidFill>
                  <a:srgbClr val="666666"/>
                </a:solidFill>
              </a:rPr>
              <a:t>Символьный — знания кодируются в символьной форме (в форме фактов, правил, онтологий, семантических сетей и т.п.)</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Нейронный (коннекционистский) — знания представляются в виде весов в нейросети, word embeddings (word2vec), thought vectors (doc2vec, world2vec)</a:t>
            </a:r>
            <a:endParaRPr>
              <a:solidFill>
                <a:srgbClr val="666666"/>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103"/>
          <p:cNvSpPr txBox="1"/>
          <p:nvPr>
            <p:ph idx="1" type="body"/>
          </p:nvPr>
        </p:nvSpPr>
        <p:spPr>
          <a:xfrm>
            <a:off x="311700" y="802000"/>
            <a:ext cx="8520600" cy="37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rPr>
              <a:t>Рассуждения (Reasoning) занимаются вопросами генерации заключений из имеющихся знаний. </a:t>
            </a:r>
            <a:endParaRPr>
              <a:solidFill>
                <a:srgbClr val="666666"/>
              </a:solidFill>
            </a:endParaRPr>
          </a:p>
          <a:p>
            <a:pPr indent="0" lvl="0" marL="0" rtl="0" algn="l">
              <a:spcBef>
                <a:spcPts val="1600"/>
              </a:spcBef>
              <a:spcAft>
                <a:spcPts val="0"/>
              </a:spcAft>
              <a:buNone/>
            </a:pPr>
            <a:r>
              <a:rPr lang="en-GB">
                <a:solidFill>
                  <a:srgbClr val="666666"/>
                </a:solidFill>
              </a:rPr>
              <a:t>Область тесно связана с представлением знаний, поэтому часто их вместе называют KR.</a:t>
            </a:r>
            <a:endParaRPr>
              <a:solidFill>
                <a:srgbClr val="666666"/>
              </a:solidFill>
            </a:endParaRPr>
          </a:p>
          <a:p>
            <a:pPr indent="0" lvl="0" marL="0" rtl="0" algn="l">
              <a:spcBef>
                <a:spcPts val="1600"/>
              </a:spcBef>
              <a:spcAft>
                <a:spcPts val="0"/>
              </a:spcAft>
              <a:buNone/>
            </a:pPr>
            <a:r>
              <a:rPr lang="en-GB">
                <a:solidFill>
                  <a:srgbClr val="666666"/>
                </a:solidFill>
              </a:rPr>
              <a:t>Существует множество систем вывода:</a:t>
            </a:r>
            <a:endParaRPr>
              <a:solidFill>
                <a:srgbClr val="666666"/>
              </a:solidFill>
            </a:endParaRPr>
          </a:p>
          <a:p>
            <a:pPr indent="-342900" lvl="0" marL="457200" rtl="0" algn="l">
              <a:spcBef>
                <a:spcPts val="1600"/>
              </a:spcBef>
              <a:spcAft>
                <a:spcPts val="0"/>
              </a:spcAft>
              <a:buClr>
                <a:srgbClr val="666666"/>
              </a:buClr>
              <a:buSzPts val="1800"/>
              <a:buChar char="●"/>
            </a:pPr>
            <a:r>
              <a:rPr lang="en-GB">
                <a:solidFill>
                  <a:srgbClr val="666666"/>
                </a:solidFill>
              </a:rPr>
              <a:t>Системы на основе правил: экспертные системы и др.</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Системы на основе кейсов</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Системы на основе моделей</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Байесовский вывод</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Системы на основе машинного обучения</a:t>
            </a:r>
            <a:endParaRPr>
              <a:solidFill>
                <a:srgbClr val="666666"/>
              </a:solidFill>
            </a:endParaRPr>
          </a:p>
          <a:p>
            <a:pPr indent="-342900" lvl="0" marL="457200" rtl="0" algn="l">
              <a:spcBef>
                <a:spcPts val="0"/>
              </a:spcBef>
              <a:spcAft>
                <a:spcPts val="0"/>
              </a:spcAft>
              <a:buClr>
                <a:srgbClr val="666666"/>
              </a:buClr>
              <a:buSzPts val="1800"/>
              <a:buChar char="●"/>
            </a:pPr>
            <a:r>
              <a:rPr lang="en-GB">
                <a:solidFill>
                  <a:srgbClr val="666666"/>
                </a:solidFill>
              </a:rPr>
              <a:t>...</a:t>
            </a:r>
            <a:endParaRPr>
              <a:solidFill>
                <a:srgbClr val="666666"/>
              </a:solidFill>
            </a:endParaRPr>
          </a:p>
        </p:txBody>
      </p:sp>
      <p:sp>
        <p:nvSpPr>
          <p:cNvPr id="609" name="Google Shape;609;p103"/>
          <p:cNvSpPr txBox="1"/>
          <p:nvPr>
            <p:ph type="title"/>
          </p:nvPr>
        </p:nvSpPr>
        <p:spPr>
          <a:xfrm>
            <a:off x="311700" y="0"/>
            <a:ext cx="8520600" cy="6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Рассуждения</a:t>
            </a:r>
            <a:endParaRPr>
              <a:solidFill>
                <a:srgbClr val="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104"/>
          <p:cNvSpPr txBox="1"/>
          <p:nvPr>
            <p:ph type="title"/>
          </p:nvPr>
        </p:nvSpPr>
        <p:spPr>
          <a:xfrm>
            <a:off x="311700" y="0"/>
            <a:ext cx="85206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Символьные и нейросетевые системы KR</a:t>
            </a:r>
            <a:endParaRPr>
              <a:solidFill>
                <a:srgbClr val="000000"/>
              </a:solidFill>
            </a:endParaRPr>
          </a:p>
        </p:txBody>
      </p:sp>
      <p:sp>
        <p:nvSpPr>
          <p:cNvPr id="615" name="Google Shape;615;p104"/>
          <p:cNvSpPr txBox="1"/>
          <p:nvPr>
            <p:ph idx="1" type="body"/>
          </p:nvPr>
        </p:nvSpPr>
        <p:spPr>
          <a:xfrm>
            <a:off x="311700" y="855475"/>
            <a:ext cx="8520600" cy="3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В настоящее время имеется хайп вокруг нейросетевых моделей, но символьное представление знания имеет свои сильные стороны.</a:t>
            </a:r>
            <a:endParaRPr/>
          </a:p>
          <a:p>
            <a:pPr indent="-342900" lvl="0" marL="457200" rtl="0" algn="l">
              <a:spcBef>
                <a:spcPts val="1600"/>
              </a:spcBef>
              <a:spcAft>
                <a:spcPts val="0"/>
              </a:spcAft>
              <a:buSzPts val="1800"/>
              <a:buChar char="●"/>
            </a:pPr>
            <a:r>
              <a:rPr lang="en-GB"/>
              <a:t>Может делать рассуждения (генерировать новые умозаключения на основе имеющихся фактов)</a:t>
            </a:r>
            <a:endParaRPr/>
          </a:p>
          <a:p>
            <a:pPr indent="-342900" lvl="0" marL="457200" rtl="0" algn="l">
              <a:spcBef>
                <a:spcPts val="0"/>
              </a:spcBef>
              <a:spcAft>
                <a:spcPts val="0"/>
              </a:spcAft>
              <a:buSzPts val="1800"/>
              <a:buChar char="●"/>
            </a:pPr>
            <a:r>
              <a:rPr lang="en-GB"/>
              <a:t>Может объяснять решение (это может быть необходимым требованием в некоторых областях, например, в медицине или юриспруденции)</a:t>
            </a:r>
            <a:endParaRPr/>
          </a:p>
          <a:p>
            <a:pPr indent="0" lvl="0" marL="0" rtl="0" algn="l">
              <a:spcBef>
                <a:spcPts val="1600"/>
              </a:spcBef>
              <a:spcAft>
                <a:spcPts val="0"/>
              </a:spcAft>
              <a:buNone/>
            </a:pPr>
            <a:r>
              <a:rPr lang="en-GB"/>
              <a:t>Главная претензия к нейросетям — это отсутствие здравого смысла.</a:t>
            </a:r>
            <a:endParaRPr/>
          </a:p>
          <a:p>
            <a:pPr indent="0" lvl="0" marL="0" rtl="0" algn="l">
              <a:spcBef>
                <a:spcPts val="1600"/>
              </a:spcBef>
              <a:spcAft>
                <a:spcPts val="1600"/>
              </a:spcAft>
              <a:buNone/>
            </a:pPr>
            <a:r>
              <a:rPr lang="en-GB"/>
              <a:t>Deep learning в основном про восприятие, но в реальном мире в принятие решений вовлечено много рассуждений.</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105"/>
          <p:cNvSpPr txBox="1"/>
          <p:nvPr>
            <p:ph type="title"/>
          </p:nvPr>
        </p:nvSpPr>
        <p:spPr>
          <a:xfrm>
            <a:off x="311700" y="0"/>
            <a:ext cx="85206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Символьные KR: Объяснения (Cyc)</a:t>
            </a:r>
            <a:endParaRPr>
              <a:solidFill>
                <a:srgbClr val="000000"/>
              </a:solidFill>
            </a:endParaRPr>
          </a:p>
        </p:txBody>
      </p:sp>
      <p:sp>
        <p:nvSpPr>
          <p:cNvPr id="621" name="Google Shape;621;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2" name="Google Shape;622;p105"/>
          <p:cNvPicPr preferRelativeResize="0"/>
          <p:nvPr/>
        </p:nvPicPr>
        <p:blipFill rotWithShape="1">
          <a:blip r:embed="rId3">
            <a:alphaModFix/>
          </a:blip>
          <a:srcRect b="18632" l="6820" r="21530" t="18462"/>
          <a:stretch/>
        </p:blipFill>
        <p:spPr>
          <a:xfrm>
            <a:off x="0" y="722695"/>
            <a:ext cx="9144001" cy="43254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43"/>
          <p:cNvSpPr txBox="1"/>
          <p:nvPr>
            <p:ph type="title"/>
          </p:nvPr>
        </p:nvSpPr>
        <p:spPr>
          <a:xfrm>
            <a:off x="311700" y="0"/>
            <a:ext cx="8520600" cy="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Классический ML: Извлечение признаков</a:t>
            </a:r>
            <a:endParaRPr/>
          </a:p>
        </p:txBody>
      </p:sp>
      <p:sp>
        <p:nvSpPr>
          <p:cNvPr id="213" name="Google Shape;213;p43"/>
          <p:cNvSpPr txBox="1"/>
          <p:nvPr>
            <p:ph idx="1" type="body"/>
          </p:nvPr>
        </p:nvSpPr>
        <p:spPr>
          <a:xfrm>
            <a:off x="311700" y="641700"/>
            <a:ext cx="8520600" cy="3927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t>Признаки -- необходимое “топливо” для работы алгоритмов машинного обучения.</a:t>
            </a:r>
            <a:endParaRPr/>
          </a:p>
          <a:p>
            <a:pPr indent="-342900" lvl="0" marL="457200" marR="0" rtl="0" algn="l">
              <a:lnSpc>
                <a:spcPct val="115000"/>
              </a:lnSpc>
              <a:spcBef>
                <a:spcPts val="1600"/>
              </a:spcBef>
              <a:spcAft>
                <a:spcPts val="0"/>
              </a:spcAft>
              <a:buSzPts val="1800"/>
              <a:buChar char="●"/>
            </a:pPr>
            <a:r>
              <a:rPr lang="en-GB"/>
              <a:t>Признаки могут быть извлечены из данных “как есть”: возраст, число покупок, …</a:t>
            </a:r>
            <a:endParaRPr/>
          </a:p>
          <a:p>
            <a:pPr indent="-342900" lvl="0" marL="457200" marR="0" rtl="0" algn="l">
              <a:lnSpc>
                <a:spcPct val="115000"/>
              </a:lnSpc>
              <a:spcBef>
                <a:spcPts val="0"/>
              </a:spcBef>
              <a:spcAft>
                <a:spcPts val="0"/>
              </a:spcAft>
              <a:buSzPts val="1800"/>
              <a:buChar char="●"/>
            </a:pPr>
            <a:r>
              <a:rPr lang="en-GB"/>
              <a:t>Признаки могут быть “придуманы” исходя из опыта и интуиции: “Наверное, уход клиента связан с количеством обращений в техподдержку”</a:t>
            </a:r>
            <a:endParaRPr/>
          </a:p>
          <a:p>
            <a:pPr indent="-342900" lvl="0" marL="457200" marR="0" rtl="0" algn="l">
              <a:lnSpc>
                <a:spcPct val="115000"/>
              </a:lnSpc>
              <a:spcBef>
                <a:spcPts val="0"/>
              </a:spcBef>
              <a:spcAft>
                <a:spcPts val="0"/>
              </a:spcAft>
              <a:buSzPts val="1800"/>
              <a:buChar char="●"/>
            </a:pPr>
            <a:r>
              <a:rPr lang="en-GB"/>
              <a:t>Для сложных объектов (изображения, звук) есть уже придуманные учёными признаки (SIFT, HoG, MFCC, …)</a:t>
            </a:r>
            <a:endParaRPr/>
          </a:p>
          <a:p>
            <a:pPr indent="-342900" lvl="0" marL="457200" marR="0" rtl="0" algn="l">
              <a:lnSpc>
                <a:spcPct val="115000"/>
              </a:lnSpc>
              <a:spcBef>
                <a:spcPts val="0"/>
              </a:spcBef>
              <a:spcAft>
                <a:spcPts val="0"/>
              </a:spcAft>
              <a:buSzPts val="1800"/>
              <a:buChar char="●"/>
            </a:pPr>
            <a:r>
              <a:rPr lang="en-GB"/>
              <a:t>Deep Learning позволяет “учить” признаки наравне с моделью. И часто получается лучше разработанных вручную признаков.</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1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 Несколько примеров успеха символьных систем </a:t>
            </a:r>
            <a:br>
              <a:rPr lang="en-GB"/>
            </a:br>
            <a:r>
              <a:rPr lang="en-GB"/>
              <a:t>представления знаний</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107"/>
          <p:cNvSpPr txBox="1"/>
          <p:nvPr>
            <p:ph type="title"/>
          </p:nvPr>
        </p:nvSpPr>
        <p:spPr>
          <a:xfrm>
            <a:off x="365175" y="0"/>
            <a:ext cx="8520600" cy="7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Экспертные системы, MYCIN (1970-е)</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33" name="Google Shape;633;p107"/>
          <p:cNvSpPr txBox="1"/>
          <p:nvPr>
            <p:ph idx="1" type="body"/>
          </p:nvPr>
        </p:nvSpPr>
        <p:spPr>
          <a:xfrm>
            <a:off x="311700" y="951700"/>
            <a:ext cx="8520600" cy="361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MYCIN была ранней экспертной системой, использующей методы ИИ для идентификации бактерий, вызывающих инфекции, и для рекомендаций антибиотиков с коррекцией дозы на вес пациента.</a:t>
            </a:r>
            <a:endParaRPr/>
          </a:p>
          <a:p>
            <a:pPr indent="-342900" lvl="0" marL="457200" rtl="0" algn="l">
              <a:spcBef>
                <a:spcPts val="0"/>
              </a:spcBef>
              <a:spcAft>
                <a:spcPts val="0"/>
              </a:spcAft>
              <a:buSzPts val="1800"/>
              <a:buChar char="●"/>
            </a:pPr>
            <a:r>
              <a:rPr lang="en-GB"/>
              <a:t>Разработана в Stanford University в начале 1970-х.</a:t>
            </a:r>
            <a:endParaRPr/>
          </a:p>
          <a:p>
            <a:pPr indent="-342900" lvl="0" marL="457200" rtl="0" algn="l">
              <a:spcBef>
                <a:spcPts val="0"/>
              </a:spcBef>
              <a:spcAft>
                <a:spcPts val="0"/>
              </a:spcAft>
              <a:buSzPts val="1800"/>
              <a:buChar char="●"/>
            </a:pPr>
            <a:r>
              <a:rPr lang="en-GB"/>
              <a:t>Сравнительно простой inference engine и база знаний около ~600 правил.</a:t>
            </a:r>
            <a:endParaRPr/>
          </a:p>
          <a:p>
            <a:pPr indent="-342900" lvl="0" marL="457200" rtl="0" algn="l">
              <a:spcBef>
                <a:spcPts val="0"/>
              </a:spcBef>
              <a:spcAft>
                <a:spcPts val="0"/>
              </a:spcAft>
              <a:buSzPts val="1800"/>
              <a:buChar char="●"/>
            </a:pPr>
            <a:r>
              <a:rPr lang="en-GB"/>
              <a:t>MYCIN никогда не использовалась во врачебной практике, но исследования показали, что подходящая терапия была предложена в примерно 69% случаев, что </a:t>
            </a:r>
            <a:r>
              <a:rPr lang="en-GB">
                <a:solidFill>
                  <a:srgbClr val="FF0000"/>
                </a:solidFill>
              </a:rPr>
              <a:t>было лучше, чем у экспертов по инфекционным болезням</a:t>
            </a:r>
            <a:r>
              <a:rPr lang="en-GB"/>
              <a:t>, если их оценивать по тем же критериям.</a:t>
            </a:r>
            <a:endParaRPr/>
          </a:p>
          <a:p>
            <a:pPr indent="-342900" lvl="0" marL="457200" rtl="0" algn="l">
              <a:spcBef>
                <a:spcPts val="0"/>
              </a:spcBef>
              <a:spcAft>
                <a:spcPts val="0"/>
              </a:spcAft>
              <a:buSzPts val="1800"/>
              <a:buChar char="●"/>
            </a:pPr>
            <a:r>
              <a:rPr lang="en-GB"/>
              <a:t>Главная проблема, помешавшая использовать эту систему на практике, — это трудности с интеграцией.</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108"/>
          <p:cNvSpPr txBox="1"/>
          <p:nvPr>
            <p:ph type="title"/>
          </p:nvPr>
        </p:nvSpPr>
        <p:spPr>
          <a:xfrm>
            <a:off x="311700" y="0"/>
            <a:ext cx="8520600" cy="6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IBM Watson (2011)</a:t>
            </a:r>
            <a:endParaRPr/>
          </a:p>
        </p:txBody>
      </p:sp>
      <p:sp>
        <p:nvSpPr>
          <p:cNvPr id="639" name="Google Shape;639;p108"/>
          <p:cNvSpPr txBox="1"/>
          <p:nvPr>
            <p:ph idx="1" type="body"/>
          </p:nvPr>
        </p:nvSpPr>
        <p:spPr>
          <a:xfrm>
            <a:off x="311700" y="620100"/>
            <a:ext cx="85206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Watson это система ответов на вопросы (QA) реализующая применение продвинутых методов NLP, IR, KR, ML к области ответов на вопросы с открытой темой. </a:t>
            </a:r>
            <a:r>
              <a:rPr lang="en-GB">
                <a:solidFill>
                  <a:srgbClr val="FF0000"/>
                </a:solidFill>
              </a:rPr>
              <a:t>Победила лучших игроков-людей в игре Jeopardy </a:t>
            </a:r>
            <a:r>
              <a:rPr lang="en-GB">
                <a:solidFill>
                  <a:srgbClr val="666666"/>
                </a:solidFill>
              </a:rPr>
              <a:t>(2011)</a:t>
            </a:r>
            <a:endParaRPr>
              <a:solidFill>
                <a:srgbClr val="666666"/>
              </a:solidFill>
            </a:endParaRPr>
          </a:p>
          <a:p>
            <a:pPr indent="-342900" lvl="0" marL="457200" rtl="0" algn="l">
              <a:spcBef>
                <a:spcPts val="0"/>
              </a:spcBef>
              <a:spcAft>
                <a:spcPts val="0"/>
              </a:spcAft>
              <a:buSzPts val="1800"/>
              <a:buChar char="●"/>
            </a:pPr>
            <a:r>
              <a:rPr i="1" lang="en-GB"/>
              <a:t>“DeepQA, </a:t>
            </a:r>
            <a:r>
              <a:rPr i="1" lang="en-GB"/>
              <a:t>is a massively parallel</a:t>
            </a:r>
            <a:r>
              <a:rPr i="1" lang="en-GB"/>
              <a:t> probabilistic evidence-based architecture. For the Jeopardy Challenge, we use more than 100 different techniques for analyzing natural language, identifying sources, finding and generating hypotheses, finding and scoring evidence, and merging and ranking hypotheses.” </a:t>
            </a:r>
            <a:r>
              <a:rPr lang="en-GB"/>
              <a:t>[*] “Deep” в DeepQA не значит deep learning.</a:t>
            </a:r>
            <a:endParaRPr/>
          </a:p>
          <a:p>
            <a:pPr indent="-342900" lvl="0" marL="457200" rtl="0" algn="l">
              <a:spcBef>
                <a:spcPts val="0"/>
              </a:spcBef>
              <a:spcAft>
                <a:spcPts val="0"/>
              </a:spcAft>
              <a:buSzPts val="1800"/>
              <a:buChar char="●"/>
            </a:pPr>
            <a:r>
              <a:rPr lang="en-GB"/>
              <a:t>(2011) IBM анонсировала, что Watson "выучил" объём знаний, аналогичный среднему студенту-медику второго года обучения.</a:t>
            </a:r>
            <a:endParaRPr/>
          </a:p>
          <a:p>
            <a:pPr indent="-342900" lvl="0" marL="457200" rtl="0" algn="l">
              <a:spcBef>
                <a:spcPts val="0"/>
              </a:spcBef>
              <a:spcAft>
                <a:spcPts val="0"/>
              </a:spcAft>
              <a:buSzPts val="1800"/>
              <a:buChar char="●"/>
            </a:pPr>
            <a:r>
              <a:rPr lang="en-GB"/>
              <a:t>(2013) “Watson's </a:t>
            </a:r>
            <a:r>
              <a:rPr lang="en-GB">
                <a:solidFill>
                  <a:srgbClr val="FF0000"/>
                </a:solidFill>
              </a:rPr>
              <a:t>successful diagnosis rate for lung cancer is 90 percent, compared to 50 percent for human doctors</a:t>
            </a:r>
            <a:r>
              <a:rPr lang="en-GB"/>
              <a:t>.” </a:t>
            </a:r>
            <a:endParaRPr/>
          </a:p>
        </p:txBody>
      </p:sp>
      <p:sp>
        <p:nvSpPr>
          <p:cNvPr id="640" name="Google Shape;640;p108"/>
          <p:cNvSpPr txBox="1"/>
          <p:nvPr/>
        </p:nvSpPr>
        <p:spPr>
          <a:xfrm>
            <a:off x="-101475" y="4799700"/>
            <a:ext cx="9492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t>THE AI BEHIND WATSON — THE TECHNICAL ARTICLE, </a:t>
            </a:r>
            <a:r>
              <a:rPr lang="en-GB" sz="1000" u="sng">
                <a:solidFill>
                  <a:schemeClr val="hlink"/>
                </a:solidFill>
                <a:hlinkClick r:id="rId3"/>
              </a:rPr>
              <a:t>http://www.aaai.org/Magazine/Watson/watson.php</a:t>
            </a:r>
            <a:r>
              <a:rPr lang="en-GB" sz="1000"/>
              <a:t> </a:t>
            </a:r>
            <a:endParaRPr sz="1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09"/>
          <p:cNvSpPr txBox="1"/>
          <p:nvPr>
            <p:ph type="title"/>
          </p:nvPr>
        </p:nvSpPr>
        <p:spPr>
          <a:xfrm>
            <a:off x="311700" y="0"/>
            <a:ext cx="8520600" cy="6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Siri (2010)</a:t>
            </a:r>
            <a:endParaRPr/>
          </a:p>
        </p:txBody>
      </p:sp>
      <p:sp>
        <p:nvSpPr>
          <p:cNvPr id="646" name="Google Shape;646;p109"/>
          <p:cNvSpPr txBox="1"/>
          <p:nvPr>
            <p:ph idx="1" type="body"/>
          </p:nvPr>
        </p:nvSpPr>
        <p:spPr>
          <a:xfrm>
            <a:off x="311700" y="684375"/>
            <a:ext cx="8520600" cy="388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(2010) “Siri’s knowledge is represented in a unified modeling system that combines ontologies, inference networks, pattern matching agents, dictionaries, and dialog models. As much as possible we represent things declaratively (i.e., as data in models, not lines of code). This is a tried and true best practice for complex AI systems. This makes the whole system more robust and scalable, and the development process more agile. It also helps with reasoning and learning, since Siri can look at what it knows and think about similarities and generalizations at a semantic level.”</a:t>
            </a:r>
            <a:br>
              <a:rPr lang="en-GB"/>
            </a:br>
            <a:r>
              <a:rPr lang="en-GB" sz="1200" u="sng">
                <a:solidFill>
                  <a:schemeClr val="accent5"/>
                </a:solidFill>
                <a:hlinkClick r:id="rId3"/>
              </a:rPr>
              <a:t>http://www.novaspivack.com/technology/how-hisiri-works-interview-with-tom-gruber-cto-of-siri</a:t>
            </a:r>
            <a:r>
              <a:rPr lang="en-GB" sz="1200">
                <a:solidFill>
                  <a:schemeClr val="dk1"/>
                </a:solidFill>
              </a:rPr>
              <a:t> </a:t>
            </a:r>
            <a:endParaRPr sz="1200"/>
          </a:p>
          <a:p>
            <a:pPr indent="-342900" lvl="0" marL="457200" rtl="0" algn="l">
              <a:spcBef>
                <a:spcPts val="0"/>
              </a:spcBef>
              <a:spcAft>
                <a:spcPts val="0"/>
              </a:spcAft>
              <a:buSzPts val="1800"/>
              <a:buChar char="●"/>
            </a:pPr>
            <a:r>
              <a:rPr lang="en-GB"/>
              <a:t>(2015) Apple acquires deep learning startup VocalIQ to make Siri smarter</a:t>
            </a:r>
            <a:br>
              <a:rPr lang="en-GB"/>
            </a:br>
            <a:r>
              <a:rPr lang="en-GB" sz="1200" u="sng">
                <a:solidFill>
                  <a:schemeClr val="hlink"/>
                </a:solidFill>
                <a:hlinkClick r:id="rId4"/>
              </a:rPr>
              <a:t>http://venturebeat.com/2015/10/02/apple-acquires-deep-learning-startup-vocaliq-to-make-siri-smarter/</a:t>
            </a:r>
            <a:r>
              <a:rPr lang="en-GB" sz="1200"/>
              <a:t> </a:t>
            </a:r>
            <a:endParaRPr sz="1200"/>
          </a:p>
          <a:p>
            <a:pPr indent="-342900" lvl="0" marL="457200" rtl="0" algn="l">
              <a:spcBef>
                <a:spcPts val="0"/>
              </a:spcBef>
              <a:spcAft>
                <a:spcPts val="0"/>
              </a:spcAft>
              <a:buSzPts val="1800"/>
              <a:buChar char="●"/>
            </a:pPr>
            <a:r>
              <a:rPr lang="en-GB"/>
              <a:t>(2015) Apple Acquires Perceptio, A Deep Learning, AI Specialist</a:t>
            </a:r>
            <a:br>
              <a:rPr lang="en-GB"/>
            </a:br>
            <a:r>
              <a:rPr lang="en-GB" sz="1000" u="sng">
                <a:solidFill>
                  <a:schemeClr val="hlink"/>
                </a:solidFill>
                <a:hlinkClick r:id="rId5"/>
              </a:rPr>
              <a:t>http://www.informationweek.com/mobile/mobile-applications/apple-acquires-perceptio-a-deep-learning-ai-specialist/d/d-id/1322502</a:t>
            </a:r>
            <a:r>
              <a:rPr lang="en-GB" sz="1000"/>
              <a:t> </a:t>
            </a:r>
            <a:endParaRPr sz="1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110"/>
          <p:cNvSpPr txBox="1"/>
          <p:nvPr>
            <p:ph type="title"/>
          </p:nvPr>
        </p:nvSpPr>
        <p:spPr>
          <a:xfrm>
            <a:off x="311700" y="0"/>
            <a:ext cx="85206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 (1984-present)</a:t>
            </a:r>
            <a:endParaRPr/>
          </a:p>
        </p:txBody>
      </p:sp>
      <p:pic>
        <p:nvPicPr>
          <p:cNvPr id="652" name="Google Shape;652;p110"/>
          <p:cNvPicPr preferRelativeResize="0"/>
          <p:nvPr/>
        </p:nvPicPr>
        <p:blipFill rotWithShape="1">
          <a:blip r:embed="rId3">
            <a:alphaModFix/>
          </a:blip>
          <a:srcRect b="5594" l="5964" r="6324" t="9125"/>
          <a:stretch/>
        </p:blipFill>
        <p:spPr>
          <a:xfrm>
            <a:off x="405487" y="588125"/>
            <a:ext cx="8333023" cy="4555375"/>
          </a:xfrm>
          <a:prstGeom prst="rect">
            <a:avLst/>
          </a:prstGeom>
          <a:noFill/>
          <a:ln>
            <a:noFill/>
          </a:ln>
        </p:spPr>
      </p:pic>
      <p:sp>
        <p:nvSpPr>
          <p:cNvPr id="653" name="Google Shape;653;p110"/>
          <p:cNvSpPr txBox="1"/>
          <p:nvPr/>
        </p:nvSpPr>
        <p:spPr>
          <a:xfrm>
            <a:off x="0" y="4769225"/>
            <a:ext cx="91440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u="sng">
                <a:solidFill>
                  <a:schemeClr val="hlink"/>
                </a:solidFill>
                <a:hlinkClick r:id="rId4"/>
              </a:rPr>
              <a:t>https://drive.google.com/file/d/0B_hicYJxvbiOSnM2TzZGcGxPZ1U/view</a:t>
            </a:r>
            <a:r>
              <a:rPr lang="en-GB" sz="1200"/>
              <a:t> </a:t>
            </a:r>
            <a:endParaRPr sz="12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111"/>
          <p:cNvSpPr txBox="1"/>
          <p:nvPr>
            <p:ph type="title"/>
          </p:nvPr>
        </p:nvSpPr>
        <p:spPr>
          <a:xfrm>
            <a:off x="311700" y="0"/>
            <a:ext cx="8520600" cy="5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KR: Current state and Opportunities</a:t>
            </a:r>
            <a:endParaRPr/>
          </a:p>
        </p:txBody>
      </p:sp>
      <p:sp>
        <p:nvSpPr>
          <p:cNvPr id="659" name="Google Shape;659;p111"/>
          <p:cNvSpPr txBox="1"/>
          <p:nvPr>
            <p:ph idx="1" type="body"/>
          </p:nvPr>
        </p:nvSpPr>
        <p:spPr>
          <a:xfrm>
            <a:off x="311700" y="673675"/>
            <a:ext cx="8520600" cy="389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GB"/>
              <a:t>Наиболее многообещающий подход — гибридный. Интеграция нейросетевых и символьных подходов.</a:t>
            </a:r>
            <a:endParaRPr b="1"/>
          </a:p>
          <a:p>
            <a:pPr indent="-342900" lvl="0" marL="457200" rtl="0" algn="l">
              <a:spcBef>
                <a:spcPts val="0"/>
              </a:spcBef>
              <a:spcAft>
                <a:spcPts val="0"/>
              </a:spcAft>
              <a:buSzPts val="1800"/>
              <a:buChar char="●"/>
            </a:pPr>
            <a:r>
              <a:rPr lang="en-GB"/>
              <a:t>Тема активных исследований в настоящее время. Все крупные игроки уже идут по этому пути.</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1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Эволюционные вычисления</a:t>
            </a:r>
            <a:br>
              <a:rPr lang="en-GB"/>
            </a:br>
            <a:r>
              <a:rPr lang="en-GB"/>
              <a:t>и роевой интеллект</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113"/>
          <p:cNvSpPr txBox="1"/>
          <p:nvPr>
            <p:ph type="title"/>
          </p:nvPr>
        </p:nvSpPr>
        <p:spPr>
          <a:xfrm>
            <a:off x="311700" y="0"/>
            <a:ext cx="85206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Идея</a:t>
            </a:r>
            <a:endParaRPr>
              <a:solidFill>
                <a:srgbClr val="000000"/>
              </a:solidFill>
            </a:endParaRPr>
          </a:p>
        </p:txBody>
      </p:sp>
      <p:sp>
        <p:nvSpPr>
          <p:cNvPr id="670" name="Google Shape;670;p113"/>
          <p:cNvSpPr txBox="1"/>
          <p:nvPr>
            <p:ph idx="1" type="body"/>
          </p:nvPr>
        </p:nvSpPr>
        <p:spPr>
          <a:xfrm>
            <a:off x="311700" y="684375"/>
            <a:ext cx="8520600" cy="388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Роевой интеллект (Swarm intelligence, SI) это коллективное поведение распределённых самоорганизующихся систем. Простые агенты в популяции взаимодействуют локально между собой и с окружением, это ведёт к возникновению сложного глобального поведения. Примеры моделей: Ant colony optimization, Particle swarm optimization, Artificial bee colony algorithm, Bat algorithm, etc.</a:t>
            </a:r>
            <a:endParaRPr/>
          </a:p>
          <a:p>
            <a:pPr indent="-342900" lvl="0" marL="457200" rtl="0" algn="l">
              <a:spcBef>
                <a:spcPts val="0"/>
              </a:spcBef>
              <a:spcAft>
                <a:spcPts val="0"/>
              </a:spcAft>
              <a:buSzPts val="1800"/>
              <a:buChar char="●"/>
            </a:pPr>
            <a:r>
              <a:rPr lang="en-GB"/>
              <a:t>Используется для решения задач оптимизации, планирования и т.п.</a:t>
            </a:r>
            <a:endParaRPr/>
          </a:p>
          <a:p>
            <a:pPr indent="-342900" lvl="0" marL="457200" rtl="0" algn="l">
              <a:spcBef>
                <a:spcPts val="0"/>
              </a:spcBef>
              <a:spcAft>
                <a:spcPts val="0"/>
              </a:spcAft>
              <a:buSzPts val="1800"/>
              <a:buChar char="●"/>
            </a:pPr>
            <a:r>
              <a:rPr lang="en-GB"/>
              <a:t>Эволюционные вычисления также являются методом оптимизации. Отдельное решение задачи кодируется в виде “особи”, из которых набирается популяция. Далее эволюция отбирает более качественные решения. Примеры: генетические алгоритмы, дифференциальная эволюция.</a:t>
            </a:r>
            <a:endParaRPr/>
          </a:p>
          <a:p>
            <a:pPr indent="0" lvl="0" marL="0" rtl="0" algn="l">
              <a:spcBef>
                <a:spcPts val="160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114"/>
          <p:cNvSpPr txBox="1"/>
          <p:nvPr>
            <p:ph type="title"/>
          </p:nvPr>
        </p:nvSpPr>
        <p:spPr>
          <a:xfrm>
            <a:off x="311700" y="0"/>
            <a:ext cx="85206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Evolution methods + NN </a:t>
            </a:r>
            <a:endParaRPr>
              <a:solidFill>
                <a:srgbClr val="000000"/>
              </a:solidFill>
            </a:endParaRPr>
          </a:p>
        </p:txBody>
      </p:sp>
      <p:sp>
        <p:nvSpPr>
          <p:cNvPr id="676" name="Google Shape;676;p114"/>
          <p:cNvSpPr txBox="1"/>
          <p:nvPr>
            <p:ph idx="1" type="body"/>
          </p:nvPr>
        </p:nvSpPr>
        <p:spPr>
          <a:xfrm>
            <a:off x="311700" y="684375"/>
            <a:ext cx="85206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Evolution Strategies as a Scalable Alternative to Reinforcement Learning</a:t>
            </a:r>
            <a:br>
              <a:rPr lang="en-GB"/>
            </a:br>
            <a:r>
              <a:rPr lang="en-GB" u="sng">
                <a:solidFill>
                  <a:schemeClr val="hlink"/>
                </a:solidFill>
                <a:hlinkClick r:id="rId3"/>
              </a:rPr>
              <a:t>https://blog.openai.com/evolution-strategies/</a:t>
            </a:r>
            <a:r>
              <a:rPr lang="en-GB"/>
              <a:t> </a:t>
            </a:r>
            <a:endParaRPr/>
          </a:p>
          <a:p>
            <a:pPr indent="0" lvl="0" marL="0" rtl="0" algn="l">
              <a:spcBef>
                <a:spcPts val="1600"/>
              </a:spcBef>
              <a:spcAft>
                <a:spcPts val="0"/>
              </a:spcAft>
              <a:buNone/>
            </a:pPr>
            <a:r>
              <a:rPr lang="en-GB"/>
              <a:t>2017: The Year of Neuroevolution</a:t>
            </a:r>
            <a:br>
              <a:rPr lang="en-GB"/>
            </a:br>
            <a:r>
              <a:rPr lang="en-GB" u="sng">
                <a:solidFill>
                  <a:schemeClr val="hlink"/>
                </a:solidFill>
                <a:hlinkClick r:id="rId4"/>
              </a:rPr>
              <a:t>https://medium.com/@moocaholic/2017-the-year-of-neuroevolution-30e59ae8fe18</a:t>
            </a:r>
            <a:r>
              <a:rPr lang="en-GB"/>
              <a:t> </a:t>
            </a:r>
            <a:endParaRPr/>
          </a:p>
          <a:p>
            <a:pPr indent="0" lvl="0" marL="0" rtl="0" algn="l">
              <a:spcBef>
                <a:spcPts val="1600"/>
              </a:spcBef>
              <a:spcAft>
                <a:spcPts val="0"/>
              </a:spcAft>
              <a:buNone/>
            </a:pPr>
            <a:r>
              <a:rPr lang="en-GB"/>
              <a:t>Neuroevolution: A different kind of deep learning</a:t>
            </a:r>
            <a:br>
              <a:rPr lang="en-GB"/>
            </a:br>
            <a:r>
              <a:rPr lang="en-GB" u="sng">
                <a:solidFill>
                  <a:schemeClr val="hlink"/>
                </a:solidFill>
                <a:hlinkClick r:id="rId5"/>
              </a:rPr>
              <a:t>https://www.oreilly.com/ideas/neuroevolution-a-different-kind-of-deep-learning</a:t>
            </a:r>
            <a:endParaRPr/>
          </a:p>
          <a:p>
            <a:pPr indent="0" lvl="0" marL="0" rtl="0" algn="l">
              <a:spcBef>
                <a:spcPts val="1600"/>
              </a:spcBef>
              <a:spcAft>
                <a:spcPts val="16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pic>
        <p:nvPicPr>
          <p:cNvPr id="681" name="Google Shape;681;p115"/>
          <p:cNvPicPr preferRelativeResize="0"/>
          <p:nvPr/>
        </p:nvPicPr>
        <p:blipFill>
          <a:blip r:embed="rId3">
            <a:alphaModFix/>
          </a:blip>
          <a:stretch>
            <a:fillRect/>
          </a:stretch>
        </p:blipFill>
        <p:spPr>
          <a:xfrm>
            <a:off x="884903" y="0"/>
            <a:ext cx="7374194"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descr="deep-learning-what.png" id="218" name="Google Shape;218;p44"/>
          <p:cNvPicPr preferRelativeResize="0"/>
          <p:nvPr/>
        </p:nvPicPr>
        <p:blipFill>
          <a:blip r:embed="rId3">
            <a:alphaModFix/>
          </a:blip>
          <a:stretch>
            <a:fillRect/>
          </a:stretch>
        </p:blipFill>
        <p:spPr>
          <a:xfrm>
            <a:off x="2552200" y="-40650"/>
            <a:ext cx="4666450" cy="51841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1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Hardware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17"/>
          <p:cNvSpPr txBox="1"/>
          <p:nvPr>
            <p:ph type="title"/>
          </p:nvPr>
        </p:nvSpPr>
        <p:spPr>
          <a:xfrm>
            <a:off x="311700" y="0"/>
            <a:ext cx="85206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Hardware: Обзор</a:t>
            </a:r>
            <a:endParaRPr>
              <a:solidFill>
                <a:srgbClr val="000000"/>
              </a:solidFill>
            </a:endParaRPr>
          </a:p>
        </p:txBody>
      </p:sp>
      <p:sp>
        <p:nvSpPr>
          <p:cNvPr id="692" name="Google Shape;692;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Основные вычисления в данный момент происходят на GPU.</a:t>
            </a:r>
            <a:endParaRPr/>
          </a:p>
          <a:p>
            <a:pPr indent="0" lvl="0" marL="0" rtl="0" algn="l">
              <a:spcBef>
                <a:spcPts val="1600"/>
              </a:spcBef>
              <a:spcAft>
                <a:spcPts val="0"/>
              </a:spcAft>
              <a:buNone/>
            </a:pPr>
            <a:r>
              <a:rPr lang="en-GB"/>
              <a:t>Главные проблемы с современными процессорами:</a:t>
            </a:r>
            <a:endParaRPr/>
          </a:p>
          <a:p>
            <a:pPr indent="-342900" lvl="0" marL="457200" rtl="0" algn="l">
              <a:spcBef>
                <a:spcPts val="1600"/>
              </a:spcBef>
              <a:spcAft>
                <a:spcPts val="0"/>
              </a:spcAft>
              <a:buSzPts val="1800"/>
              <a:buChar char="●"/>
            </a:pPr>
            <a:r>
              <a:rPr lang="en-GB"/>
              <a:t>Энергоэффективность (DeepMind использовал 1,202 CPU и 176 GPU), топовая игровая карта потребляет 250Вт.</a:t>
            </a:r>
            <a:endParaRPr/>
          </a:p>
          <a:p>
            <a:pPr indent="-342900" lvl="0" marL="457200" rtl="0" algn="l">
              <a:spcBef>
                <a:spcPts val="0"/>
              </a:spcBef>
              <a:spcAft>
                <a:spcPts val="0"/>
              </a:spcAft>
              <a:buSzPts val="1800"/>
              <a:buChar char="●"/>
            </a:pPr>
            <a:r>
              <a:rPr lang="en-GB"/>
              <a:t>Архитектура (не очень подходит для нейроподобных вычислений)</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118"/>
          <p:cNvSpPr txBox="1"/>
          <p:nvPr>
            <p:ph idx="4294967295" type="title"/>
          </p:nvPr>
        </p:nvSpPr>
        <p:spPr>
          <a:xfrm>
            <a:off x="311700" y="0"/>
            <a:ext cx="85206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Computing power growing</a:t>
            </a:r>
            <a:endParaRPr/>
          </a:p>
        </p:txBody>
      </p:sp>
      <p:pic>
        <p:nvPicPr>
          <p:cNvPr descr="cpu-vs-gpu.png" id="698" name="Google Shape;698;p118"/>
          <p:cNvPicPr preferRelativeResize="0"/>
          <p:nvPr/>
        </p:nvPicPr>
        <p:blipFill>
          <a:blip r:embed="rId3">
            <a:alphaModFix/>
          </a:blip>
          <a:stretch>
            <a:fillRect/>
          </a:stretch>
        </p:blipFill>
        <p:spPr>
          <a:xfrm>
            <a:off x="3265925" y="826325"/>
            <a:ext cx="5694226" cy="4064250"/>
          </a:xfrm>
          <a:prstGeom prst="rect">
            <a:avLst/>
          </a:prstGeom>
          <a:noFill/>
          <a:ln>
            <a:noFill/>
          </a:ln>
        </p:spPr>
      </p:pic>
      <p:sp>
        <p:nvSpPr>
          <p:cNvPr id="699" name="Google Shape;699;p118"/>
          <p:cNvSpPr txBox="1"/>
          <p:nvPr/>
        </p:nvSpPr>
        <p:spPr>
          <a:xfrm>
            <a:off x="0" y="673925"/>
            <a:ext cx="3829800" cy="418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Char char="●"/>
            </a:pPr>
            <a:r>
              <a:rPr lang="en-GB">
                <a:solidFill>
                  <a:schemeClr val="dk2"/>
                </a:solidFill>
              </a:rPr>
              <a:t>Google TPU gen.2</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GB">
                <a:solidFill>
                  <a:schemeClr val="dk2"/>
                </a:solidFill>
              </a:rPr>
              <a:t>180 TFLOPS?</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NVIDIA DGX-1 ($129,000)</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GB">
                <a:solidFill>
                  <a:schemeClr val="dk2"/>
                </a:solidFill>
              </a:rPr>
              <a:t>170 TFLOPS (FP16)</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GB">
                <a:solidFill>
                  <a:schemeClr val="dk2"/>
                </a:solidFill>
              </a:rPr>
              <a:t>85 TFLOPS (FP32)  </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NVIDIA Tesla V100/P100</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GB">
                <a:solidFill>
                  <a:schemeClr val="dk2"/>
                </a:solidFill>
              </a:rPr>
              <a:t>15/10.6 TFLOPS</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GB">
                <a:solidFill>
                  <a:schemeClr val="dk2"/>
                </a:solidFill>
              </a:rPr>
              <a:t>120 TFLOPS on V100</a:t>
            </a:r>
            <a:br>
              <a:rPr lang="en-GB">
                <a:solidFill>
                  <a:schemeClr val="dk2"/>
                </a:solidFill>
              </a:rPr>
            </a:br>
            <a:r>
              <a:rPr lang="en-GB">
                <a:solidFill>
                  <a:schemeClr val="dk2"/>
                </a:solidFill>
              </a:rPr>
              <a:t>Tensor Core units </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NVIDIA GTX Titan Xp </a:t>
            </a:r>
            <a:r>
              <a:rPr lang="en-GB">
                <a:solidFill>
                  <a:schemeClr val="dk2"/>
                </a:solidFill>
              </a:rPr>
              <a:t>($1400)</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GB">
                <a:solidFill>
                  <a:schemeClr val="dk2"/>
                </a:solidFill>
              </a:rPr>
              <a:t>10.8 TFLOPS (FP32)</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NVIDIA GTX 1080/1080 Ti ($700)</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GB">
                <a:solidFill>
                  <a:schemeClr val="dk2"/>
                </a:solidFill>
              </a:rPr>
              <a:t>8.2/10.6 TFLOPS (FP32)</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GB">
                <a:solidFill>
                  <a:schemeClr val="dk2"/>
                </a:solidFill>
              </a:rPr>
              <a:t>NVIDIA Drive PX-2 / PX</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en-GB">
                <a:solidFill>
                  <a:schemeClr val="dk2"/>
                </a:solidFill>
              </a:rPr>
              <a:t>8.0/2.3 TFLOPS</a:t>
            </a:r>
            <a:endParaRPr>
              <a:solidFill>
                <a:schemeClr val="dk2"/>
              </a:solidFill>
            </a:endParaRPr>
          </a:p>
          <a:p>
            <a:pPr indent="0" lvl="0" marL="0" marR="0" rtl="0" algn="l">
              <a:lnSpc>
                <a:spcPct val="115000"/>
              </a:lnSpc>
              <a:spcBef>
                <a:spcPts val="1600"/>
              </a:spcBef>
              <a:spcAft>
                <a:spcPts val="1600"/>
              </a:spcAft>
              <a:buNone/>
            </a:pPr>
            <a:r>
              <a:t/>
            </a:r>
            <a:endParaRPr>
              <a:solidFill>
                <a:schemeClr val="dk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119"/>
          <p:cNvSpPr txBox="1"/>
          <p:nvPr>
            <p:ph idx="1" type="body"/>
          </p:nvPr>
        </p:nvSpPr>
        <p:spPr>
          <a:xfrm>
            <a:off x="311700" y="466525"/>
            <a:ext cx="8520600" cy="410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NVidia Jetson TK1/TX1/TX2</a:t>
            </a:r>
            <a:endParaRPr/>
          </a:p>
          <a:p>
            <a:pPr indent="-317500" lvl="1" marL="914400" rtl="0" algn="l">
              <a:spcBef>
                <a:spcPts val="0"/>
              </a:spcBef>
              <a:spcAft>
                <a:spcPts val="0"/>
              </a:spcAft>
              <a:buSzPts val="1400"/>
              <a:buChar char="○"/>
            </a:pPr>
            <a:r>
              <a:rPr lang="en-GB"/>
              <a:t>192/256/256 CUDA Cores</a:t>
            </a:r>
            <a:endParaRPr/>
          </a:p>
          <a:p>
            <a:pPr indent="-317500" lvl="1" marL="914400" rtl="0" algn="l">
              <a:spcBef>
                <a:spcPts val="0"/>
              </a:spcBef>
              <a:spcAft>
                <a:spcPts val="0"/>
              </a:spcAft>
              <a:buSzPts val="1400"/>
              <a:buChar char="○"/>
            </a:pPr>
            <a:r>
              <a:rPr lang="en-GB"/>
              <a:t>64/64/128-bit 4/4/6-Core ARM CPU, 2/4/8 Gb Mem</a:t>
            </a:r>
            <a:endParaRPr/>
          </a:p>
          <a:p>
            <a:pPr indent="-342900" lvl="0" marL="457200" rtl="0" algn="l">
              <a:spcBef>
                <a:spcPts val="0"/>
              </a:spcBef>
              <a:spcAft>
                <a:spcPts val="0"/>
              </a:spcAft>
              <a:buSzPts val="1800"/>
              <a:buChar char="●"/>
            </a:pPr>
            <a:r>
              <a:rPr lang="en-GB"/>
              <a:t>Movidius Neural Compute Stick</a:t>
            </a:r>
            <a:endParaRPr/>
          </a:p>
          <a:p>
            <a:pPr indent="-342900" lvl="0" marL="457200" rtl="0" algn="l">
              <a:spcBef>
                <a:spcPts val="0"/>
              </a:spcBef>
              <a:spcAft>
                <a:spcPts val="0"/>
              </a:spcAft>
              <a:buSzPts val="1800"/>
              <a:buChar char="●"/>
            </a:pPr>
            <a:r>
              <a:rPr lang="en-GB"/>
              <a:t>Raspberry Pi 3</a:t>
            </a:r>
            <a:endParaRPr/>
          </a:p>
          <a:p>
            <a:pPr indent="-317500" lvl="1" marL="914400" rtl="0" algn="l">
              <a:spcBef>
                <a:spcPts val="0"/>
              </a:spcBef>
              <a:spcAft>
                <a:spcPts val="0"/>
              </a:spcAft>
              <a:buSzPts val="1400"/>
              <a:buChar char="○"/>
            </a:pPr>
            <a:r>
              <a:rPr lang="en-GB"/>
              <a:t>1.2 GHz 64-bit quad-core ARM Cortex-A53, 1 Gb SDRAM, US$35</a:t>
            </a:r>
            <a:endParaRPr/>
          </a:p>
          <a:p>
            <a:pPr indent="-342900" lvl="0" marL="457200" rtl="0" algn="l">
              <a:spcBef>
                <a:spcPts val="0"/>
              </a:spcBef>
              <a:spcAft>
                <a:spcPts val="0"/>
              </a:spcAft>
              <a:buSzPts val="1800"/>
              <a:buChar char="●"/>
            </a:pPr>
            <a:r>
              <a:rPr lang="en-GB"/>
              <a:t>Tablets, Smartphones</a:t>
            </a:r>
            <a:endParaRPr/>
          </a:p>
          <a:p>
            <a:pPr indent="-317500" lvl="1" marL="914400" rtl="0" algn="l">
              <a:spcBef>
                <a:spcPts val="0"/>
              </a:spcBef>
              <a:spcAft>
                <a:spcPts val="0"/>
              </a:spcAft>
              <a:buSzPts val="1400"/>
              <a:buChar char="○"/>
            </a:pPr>
            <a:r>
              <a:rPr lang="en-GB"/>
              <a:t>Qualcomm Snapdragon 835, Apple A11 Bionic</a:t>
            </a:r>
            <a:endParaRPr/>
          </a:p>
          <a:p>
            <a:pPr indent="-342900" lvl="0" marL="457200" rtl="0" algn="l">
              <a:spcBef>
                <a:spcPts val="0"/>
              </a:spcBef>
              <a:spcAft>
                <a:spcPts val="0"/>
              </a:spcAft>
              <a:buSzPts val="1800"/>
              <a:buChar char="●"/>
            </a:pPr>
            <a:r>
              <a:rPr lang="en-GB"/>
              <a:t>Google Project Tango</a:t>
            </a:r>
            <a:endParaRPr/>
          </a:p>
        </p:txBody>
      </p:sp>
      <p:sp>
        <p:nvSpPr>
          <p:cNvPr id="705" name="Google Shape;705;p119"/>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Deep Learning goes mobile!</a:t>
            </a:r>
            <a:endParaRPr/>
          </a:p>
        </p:txBody>
      </p:sp>
      <p:pic>
        <p:nvPicPr>
          <p:cNvPr descr="jetson-tx1.png" id="706" name="Google Shape;706;p119"/>
          <p:cNvPicPr preferRelativeResize="0"/>
          <p:nvPr/>
        </p:nvPicPr>
        <p:blipFill>
          <a:blip r:embed="rId3">
            <a:alphaModFix/>
          </a:blip>
          <a:stretch>
            <a:fillRect/>
          </a:stretch>
        </p:blipFill>
        <p:spPr>
          <a:xfrm>
            <a:off x="5181438" y="2223688"/>
            <a:ext cx="4124325" cy="2676525"/>
          </a:xfrm>
          <a:prstGeom prst="rect">
            <a:avLst/>
          </a:prstGeom>
          <a:noFill/>
          <a:ln>
            <a:noFill/>
          </a:ln>
        </p:spPr>
      </p:pic>
      <p:pic>
        <p:nvPicPr>
          <p:cNvPr descr="shield-tablet-tk1.jpg" id="707" name="Google Shape;707;p119"/>
          <p:cNvPicPr preferRelativeResize="0"/>
          <p:nvPr/>
        </p:nvPicPr>
        <p:blipFill rotWithShape="1">
          <a:blip r:embed="rId4">
            <a:alphaModFix/>
          </a:blip>
          <a:srcRect b="23159" l="0" r="0" t="22792"/>
          <a:stretch/>
        </p:blipFill>
        <p:spPr>
          <a:xfrm>
            <a:off x="4276550" y="3896400"/>
            <a:ext cx="1905000" cy="1132525"/>
          </a:xfrm>
          <a:prstGeom prst="rect">
            <a:avLst/>
          </a:prstGeom>
          <a:noFill/>
          <a:ln>
            <a:noFill/>
          </a:ln>
        </p:spPr>
      </p:pic>
      <p:pic>
        <p:nvPicPr>
          <p:cNvPr descr="jetson-tx1.png" id="708" name="Google Shape;708;p119"/>
          <p:cNvPicPr preferRelativeResize="0"/>
          <p:nvPr/>
        </p:nvPicPr>
        <p:blipFill>
          <a:blip r:embed="rId5">
            <a:alphaModFix/>
          </a:blip>
          <a:stretch>
            <a:fillRect/>
          </a:stretch>
        </p:blipFill>
        <p:spPr>
          <a:xfrm>
            <a:off x="5547288" y="169300"/>
            <a:ext cx="3724275" cy="1447800"/>
          </a:xfrm>
          <a:prstGeom prst="rect">
            <a:avLst/>
          </a:prstGeom>
          <a:noFill/>
          <a:ln>
            <a:noFill/>
          </a:ln>
        </p:spPr>
      </p:pic>
      <p:pic>
        <p:nvPicPr>
          <p:cNvPr descr="raspberri-pi2b.jpeg" id="709" name="Google Shape;709;p119"/>
          <p:cNvPicPr preferRelativeResize="0"/>
          <p:nvPr/>
        </p:nvPicPr>
        <p:blipFill>
          <a:blip r:embed="rId6">
            <a:alphaModFix/>
          </a:blip>
          <a:stretch>
            <a:fillRect/>
          </a:stretch>
        </p:blipFill>
        <p:spPr>
          <a:xfrm>
            <a:off x="727725" y="3104024"/>
            <a:ext cx="3598478" cy="203947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20"/>
          <p:cNvSpPr txBox="1"/>
          <p:nvPr>
            <p:ph idx="1" type="body"/>
          </p:nvPr>
        </p:nvSpPr>
        <p:spPr>
          <a:xfrm>
            <a:off x="311700" y="620175"/>
            <a:ext cx="85206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(Sep 23, 2017) Inside iPhone 8: Apple's A11 Bionic</a:t>
            </a:r>
            <a:br>
              <a:rPr b="1" lang="en-GB"/>
            </a:br>
            <a:r>
              <a:rPr b="1" lang="en-GB"/>
              <a:t>introduces 5 new custom silicon engines</a:t>
            </a:r>
            <a:br>
              <a:rPr b="1" lang="en-GB"/>
            </a:br>
            <a:br>
              <a:rPr b="1" lang="en-GB"/>
            </a:br>
            <a:r>
              <a:rPr i="1" lang="en-GB"/>
              <a:t>“</a:t>
            </a:r>
            <a:r>
              <a:rPr i="1" lang="en-GB"/>
              <a:t>Creating an entirely new GPU architecture "wasn't </a:t>
            </a:r>
            <a:br>
              <a:rPr i="1" lang="en-GB"/>
            </a:br>
            <a:r>
              <a:rPr i="1" lang="en-GB"/>
              <a:t>innovative enough," so A11 Bionic also features an </a:t>
            </a:r>
            <a:r>
              <a:rPr b="1" i="1" lang="en-GB"/>
              <a:t>entirely </a:t>
            </a:r>
            <a:br>
              <a:rPr b="1" i="1" lang="en-GB"/>
            </a:br>
            <a:r>
              <a:rPr b="1" i="1" lang="en-GB"/>
              <a:t>new Neural Engine</a:t>
            </a:r>
            <a:r>
              <a:rPr i="1" lang="en-GB"/>
              <a:t> within its Image Signal Processor, tuned to solve very specific problems such as matching, analyzing and calculating thousands of reference points within a flood of image data rushing from the camera sensor. </a:t>
            </a:r>
            <a:endParaRPr i="1"/>
          </a:p>
          <a:p>
            <a:pPr indent="0" lvl="0" marL="0" rtl="0" algn="l">
              <a:spcBef>
                <a:spcPts val="1600"/>
              </a:spcBef>
              <a:spcAft>
                <a:spcPts val="0"/>
              </a:spcAft>
              <a:buClr>
                <a:schemeClr val="dk1"/>
              </a:buClr>
              <a:buSzPts val="1100"/>
              <a:buFont typeface="Arial"/>
              <a:buNone/>
            </a:pPr>
            <a:r>
              <a:rPr i="1" lang="en-GB"/>
              <a:t>Those tasks could be sent to the GPU, but having logic optimized specifically for matrix multiplications and floating-point processing allows the Neural Engine to excel at those tasks.</a:t>
            </a:r>
            <a:endParaRPr i="1"/>
          </a:p>
          <a:p>
            <a:pPr indent="0" lvl="0" marL="0" rtl="0" algn="l">
              <a:spcBef>
                <a:spcPts val="1600"/>
              </a:spcBef>
              <a:spcAft>
                <a:spcPts val="0"/>
              </a:spcAft>
              <a:buNone/>
            </a:pPr>
            <a:r>
              <a:rPr lang="en-GB" sz="1200" u="sng">
                <a:solidFill>
                  <a:schemeClr val="hlink"/>
                </a:solidFill>
                <a:hlinkClick r:id="rId3"/>
              </a:rPr>
              <a:t>http://appleinsider.com/articles/17/09/23/inside-iphone-8-apples-a11-bionic-introduces-5-new-custom-silicon-engines</a:t>
            </a:r>
            <a:r>
              <a:rPr lang="en-GB" sz="1200"/>
              <a:t> </a:t>
            </a:r>
            <a:endParaRPr sz="1200"/>
          </a:p>
          <a:p>
            <a:pPr indent="0" lvl="0" marL="0" rtl="0" algn="l">
              <a:spcBef>
                <a:spcPts val="1600"/>
              </a:spcBef>
              <a:spcAft>
                <a:spcPts val="1600"/>
              </a:spcAft>
              <a:buNone/>
            </a:pPr>
            <a:r>
              <a:t/>
            </a:r>
            <a:endParaRPr/>
          </a:p>
        </p:txBody>
      </p:sp>
      <p:sp>
        <p:nvSpPr>
          <p:cNvPr id="715" name="Google Shape;715;p120"/>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Mobile AI: Apple</a:t>
            </a:r>
            <a:endParaRPr/>
          </a:p>
        </p:txBody>
      </p:sp>
      <p:pic>
        <p:nvPicPr>
          <p:cNvPr id="716" name="Google Shape;716;p120"/>
          <p:cNvPicPr preferRelativeResize="0"/>
          <p:nvPr/>
        </p:nvPicPr>
        <p:blipFill>
          <a:blip r:embed="rId4">
            <a:alphaModFix/>
          </a:blip>
          <a:stretch>
            <a:fillRect/>
          </a:stretch>
        </p:blipFill>
        <p:spPr>
          <a:xfrm>
            <a:off x="6602476" y="1"/>
            <a:ext cx="2541525" cy="20185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121"/>
          <p:cNvSpPr txBox="1"/>
          <p:nvPr>
            <p:ph idx="1" type="body"/>
          </p:nvPr>
        </p:nvSpPr>
        <p:spPr>
          <a:xfrm>
            <a:off x="311700" y="620175"/>
            <a:ext cx="85206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(Aug 16, 2017) </a:t>
            </a:r>
            <a:r>
              <a:rPr b="1" lang="en-GB"/>
              <a:t>We are making on-device AI ubiquitous</a:t>
            </a:r>
            <a:br>
              <a:rPr b="1" lang="en-GB"/>
            </a:br>
            <a:br>
              <a:rPr b="1" lang="en-GB"/>
            </a:br>
            <a:r>
              <a:rPr i="1" lang="en-GB"/>
              <a:t>“</a:t>
            </a:r>
            <a:r>
              <a:rPr i="1" lang="en-GB"/>
              <a:t>In fact, the Hexagon DSP with Qualcomm Hexagon Vector </a:t>
            </a:r>
            <a:br>
              <a:rPr i="1" lang="en-GB"/>
            </a:br>
            <a:r>
              <a:rPr i="1" lang="en-GB"/>
              <a:t>eXtensions on Snapdragon 835 has been shown to offer a </a:t>
            </a:r>
            <a:br>
              <a:rPr i="1" lang="en-GB"/>
            </a:br>
            <a:r>
              <a:rPr b="1" i="1" lang="en-GB"/>
              <a:t>25X improvement in energy efficiency and an 8X </a:t>
            </a:r>
            <a:br>
              <a:rPr b="1" i="1" lang="en-GB"/>
            </a:br>
            <a:r>
              <a:rPr b="1" i="1" lang="en-GB"/>
              <a:t>Improvement in performance</a:t>
            </a:r>
            <a:r>
              <a:rPr i="1" lang="en-GB"/>
              <a:t> when compared against running the same workloads (GoogleNet Inception Network) on the Qualcomm Kryo CPU.</a:t>
            </a:r>
            <a:endParaRPr i="1"/>
          </a:p>
          <a:p>
            <a:pPr indent="0" lvl="0" marL="0" rtl="0" algn="l">
              <a:spcBef>
                <a:spcPts val="1600"/>
              </a:spcBef>
              <a:spcAft>
                <a:spcPts val="0"/>
              </a:spcAft>
              <a:buNone/>
            </a:pPr>
            <a:r>
              <a:rPr i="1" lang="en-GB"/>
              <a:t>We have introduced the Snapdragon Neural Processing Engine (NPE) Software Developer Kit (SDK). This features an accelerated runtime for on-device execution of convolutional neural networks (CNN) and recurrent neural networks (RNN) — which are great for tasks like image recognition and natural language processing, respectively”</a:t>
            </a:r>
            <a:br>
              <a:rPr i="1" lang="en-GB"/>
            </a:br>
            <a:r>
              <a:rPr lang="en-GB" sz="1400" u="sng">
                <a:solidFill>
                  <a:schemeClr val="hlink"/>
                </a:solidFill>
                <a:hlinkClick r:id="rId3"/>
              </a:rPr>
              <a:t>https://www.qualcomm.com/news/onq/2017/08/16/we-are-making-device-ai-ubiquitous</a:t>
            </a:r>
            <a:r>
              <a:rPr lang="en-GB" sz="1400"/>
              <a:t> </a:t>
            </a:r>
            <a:endParaRPr sz="1400"/>
          </a:p>
          <a:p>
            <a:pPr indent="0" lvl="0" marL="0" rtl="0" algn="l">
              <a:spcBef>
                <a:spcPts val="1600"/>
              </a:spcBef>
              <a:spcAft>
                <a:spcPts val="1600"/>
              </a:spcAft>
              <a:buNone/>
            </a:pPr>
            <a:r>
              <a:t/>
            </a:r>
            <a:endParaRPr/>
          </a:p>
        </p:txBody>
      </p:sp>
      <p:sp>
        <p:nvSpPr>
          <p:cNvPr id="722" name="Google Shape;722;p121"/>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Mobile AI: Qualcomm</a:t>
            </a:r>
            <a:endParaRPr/>
          </a:p>
        </p:txBody>
      </p:sp>
      <p:pic>
        <p:nvPicPr>
          <p:cNvPr id="723" name="Google Shape;723;p121"/>
          <p:cNvPicPr preferRelativeResize="0"/>
          <p:nvPr/>
        </p:nvPicPr>
        <p:blipFill>
          <a:blip r:embed="rId4">
            <a:alphaModFix/>
          </a:blip>
          <a:stretch>
            <a:fillRect/>
          </a:stretch>
        </p:blipFill>
        <p:spPr>
          <a:xfrm>
            <a:off x="6830600" y="0"/>
            <a:ext cx="2313400" cy="22255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122"/>
          <p:cNvSpPr txBox="1"/>
          <p:nvPr>
            <p:ph idx="1" type="body"/>
          </p:nvPr>
        </p:nvSpPr>
        <p:spPr>
          <a:xfrm>
            <a:off x="311700" y="620175"/>
            <a:ext cx="85206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Neural Compute Stick ($130)</a:t>
            </a:r>
            <a:br>
              <a:rPr b="1" lang="en-GB"/>
            </a:br>
            <a:br>
              <a:rPr b="1" lang="en-GB"/>
            </a:br>
            <a:r>
              <a:rPr i="1" lang="en-GB"/>
              <a:t>The Movidius™ Neural Compute Stick (NCS) is a tiny fanless deep learning device that you can use to learn AI programming at the edge. NCS is powered by the same low power high performance Movidius™ Vision Processing Unit (VPU) that can be found in millions of smart security cameras, gesture controlled drones, industrial machine vision equipment, and more.</a:t>
            </a:r>
            <a:endParaRPr i="1"/>
          </a:p>
          <a:p>
            <a:pPr indent="-342900" lvl="0" marL="457200" rtl="0" algn="l">
              <a:spcBef>
                <a:spcPts val="1600"/>
              </a:spcBef>
              <a:spcAft>
                <a:spcPts val="0"/>
              </a:spcAft>
              <a:buSzPts val="1800"/>
              <a:buChar char="●"/>
            </a:pPr>
            <a:r>
              <a:rPr lang="en-GB"/>
              <a:t>Supports Convolutional Neural Network (CNN)</a:t>
            </a:r>
            <a:endParaRPr/>
          </a:p>
          <a:p>
            <a:pPr indent="-342900" lvl="0" marL="457200" rtl="0" algn="l">
              <a:spcBef>
                <a:spcPts val="0"/>
              </a:spcBef>
              <a:spcAft>
                <a:spcPts val="0"/>
              </a:spcAft>
              <a:buSzPts val="1800"/>
              <a:buChar char="●"/>
            </a:pPr>
            <a:r>
              <a:rPr lang="en-GB"/>
              <a:t>Support: TensorFlow, Caffe</a:t>
            </a:r>
            <a:endParaRPr/>
          </a:p>
          <a:p>
            <a:pPr indent="-342900" lvl="0" marL="457200" rtl="0" algn="l">
              <a:spcBef>
                <a:spcPts val="0"/>
              </a:spcBef>
              <a:spcAft>
                <a:spcPts val="0"/>
              </a:spcAft>
              <a:buSzPts val="1800"/>
              <a:buChar char="●"/>
            </a:pPr>
            <a:r>
              <a:rPr lang="en-GB"/>
              <a:t>Processor: Movidius VPU</a:t>
            </a:r>
            <a:endParaRPr/>
          </a:p>
          <a:p>
            <a:pPr indent="-342900" lvl="0" marL="457200" rtl="0" algn="l">
              <a:spcBef>
                <a:spcPts val="0"/>
              </a:spcBef>
              <a:spcAft>
                <a:spcPts val="0"/>
              </a:spcAft>
              <a:buSzPts val="1800"/>
              <a:buChar char="●"/>
            </a:pPr>
            <a:r>
              <a:rPr lang="en-GB"/>
              <a:t>Connectivity: USB 3.0 Type-A</a:t>
            </a:r>
            <a:endParaRPr/>
          </a:p>
          <a:p>
            <a:pPr indent="0" lvl="0" marL="0" rtl="0" algn="l">
              <a:spcBef>
                <a:spcPts val="1600"/>
              </a:spcBef>
              <a:spcAft>
                <a:spcPts val="0"/>
              </a:spcAft>
              <a:buNone/>
            </a:pPr>
            <a:r>
              <a:rPr lang="en-GB" sz="1400" u="sng">
                <a:solidFill>
                  <a:schemeClr val="hlink"/>
                </a:solidFill>
                <a:hlinkClick r:id="rId3"/>
              </a:rPr>
              <a:t>https://developer.movidius.com/</a:t>
            </a:r>
            <a:r>
              <a:rPr lang="en-GB" sz="1400"/>
              <a:t> </a:t>
            </a:r>
            <a:br>
              <a:rPr lang="en-GB" sz="1400"/>
            </a:br>
            <a:r>
              <a:rPr lang="en-GB" sz="1400" u="sng">
                <a:solidFill>
                  <a:schemeClr val="hlink"/>
                </a:solidFill>
                <a:hlinkClick r:id="rId4"/>
              </a:rPr>
              <a:t>https://www.movidius.com/solutions/vision-processing-unit</a:t>
            </a:r>
            <a:r>
              <a:rPr lang="en-GB" sz="1400"/>
              <a:t> </a:t>
            </a:r>
            <a:endParaRPr sz="1400"/>
          </a:p>
          <a:p>
            <a:pPr indent="0" lvl="0" marL="0" rtl="0" algn="l">
              <a:spcBef>
                <a:spcPts val="1600"/>
              </a:spcBef>
              <a:spcAft>
                <a:spcPts val="1600"/>
              </a:spcAft>
              <a:buNone/>
            </a:pPr>
            <a:r>
              <a:t/>
            </a:r>
            <a:endParaRPr/>
          </a:p>
        </p:txBody>
      </p:sp>
      <p:sp>
        <p:nvSpPr>
          <p:cNvPr id="729" name="Google Shape;729;p122"/>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 at the Edge: Movidius</a:t>
            </a:r>
            <a:endParaRPr/>
          </a:p>
        </p:txBody>
      </p:sp>
      <p:pic>
        <p:nvPicPr>
          <p:cNvPr id="730" name="Google Shape;730;p122"/>
          <p:cNvPicPr preferRelativeResize="0"/>
          <p:nvPr/>
        </p:nvPicPr>
        <p:blipFill>
          <a:blip r:embed="rId5">
            <a:alphaModFix/>
          </a:blip>
          <a:stretch>
            <a:fillRect/>
          </a:stretch>
        </p:blipFill>
        <p:spPr>
          <a:xfrm>
            <a:off x="6184999" y="0"/>
            <a:ext cx="2958999" cy="22043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23"/>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FPGA/ASIC</a:t>
            </a:r>
            <a:endParaRPr/>
          </a:p>
        </p:txBody>
      </p:sp>
      <p:sp>
        <p:nvSpPr>
          <p:cNvPr id="736" name="Google Shape;736;p123"/>
          <p:cNvSpPr txBox="1"/>
          <p:nvPr>
            <p:ph idx="1" type="body"/>
          </p:nvPr>
        </p:nvSpPr>
        <p:spPr>
          <a:xfrm>
            <a:off x="311700" y="620175"/>
            <a:ext cx="87102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FPGA (field-programmable gate array) — это микросхема, которую можно запрограммировать после производства на пользовательскую задачу.</a:t>
            </a:r>
            <a:endParaRPr/>
          </a:p>
          <a:p>
            <a:pPr indent="-342900" lvl="0" marL="457200" rtl="0" algn="l">
              <a:spcBef>
                <a:spcPts val="0"/>
              </a:spcBef>
              <a:spcAft>
                <a:spcPts val="0"/>
              </a:spcAft>
              <a:buSzPts val="1800"/>
              <a:buChar char="●"/>
            </a:pPr>
            <a:r>
              <a:rPr lang="en-GB"/>
              <a:t>ASIC (application-specific integrated circuit) — это микросхема, разработанная под конкретную задачу.</a:t>
            </a:r>
            <a:endParaRPr/>
          </a:p>
          <a:p>
            <a:pPr indent="-342900" lvl="0" marL="457200" rtl="0" algn="l">
              <a:spcBef>
                <a:spcPts val="0"/>
              </a:spcBef>
              <a:spcAft>
                <a:spcPts val="0"/>
              </a:spcAft>
              <a:buSzPts val="1800"/>
              <a:buChar char="●"/>
            </a:pPr>
            <a:r>
              <a:rPr lang="en-GB"/>
              <a:t>И FPGA, и ASIC обычно гораздо более энергоэффективны, чем универсальные процессоры (в терминах </a:t>
            </a:r>
            <a:r>
              <a:rPr lang="en-GB"/>
              <a:t>GFLOPS/Ватт).</a:t>
            </a:r>
            <a:endParaRPr/>
          </a:p>
          <a:p>
            <a:pPr indent="-342900" lvl="0" marL="457200" rtl="0" algn="l">
              <a:spcBef>
                <a:spcPts val="0"/>
              </a:spcBef>
              <a:spcAft>
                <a:spcPts val="0"/>
              </a:spcAft>
              <a:buSzPts val="1800"/>
              <a:buChar char="●"/>
            </a:pPr>
            <a:r>
              <a:rPr lang="en-GB"/>
              <a:t>Язык </a:t>
            </a:r>
            <a:r>
              <a:rPr lang="en-GB"/>
              <a:t>OpenCL может использоваться для разработки под FPGA, и всё больше библиотек ML/DL поддерживает OpenCL (например, Caffe). </a:t>
            </a:r>
            <a:endParaRPr/>
          </a:p>
          <a:p>
            <a:pPr indent="-342900" lvl="0" marL="457200" rtl="0" algn="l">
              <a:spcBef>
                <a:spcPts val="0"/>
              </a:spcBef>
              <a:spcAft>
                <a:spcPts val="0"/>
              </a:spcAft>
              <a:buClr>
                <a:srgbClr val="FF0000"/>
              </a:buClr>
              <a:buSzPts val="1800"/>
              <a:buChar char="●"/>
            </a:pPr>
            <a:r>
              <a:rPr lang="en-GB">
                <a:solidFill>
                  <a:srgbClr val="FF0000"/>
                </a:solidFill>
              </a:rPr>
              <a:t>Майнинг биткойнов — это другая вычислительно тяжёлая задача, прошедшая путь CPU→GPU→FPGA→ASIC. История может повториться с DL.</a:t>
            </a:r>
            <a:endParaRPr>
              <a:solidFill>
                <a:srgbClr val="FF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124"/>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FPGA/ASIC custom chips</a:t>
            </a:r>
            <a:endParaRPr/>
          </a:p>
        </p:txBody>
      </p:sp>
      <p:sp>
        <p:nvSpPr>
          <p:cNvPr id="742" name="Google Shape;742;p124"/>
          <p:cNvSpPr txBox="1"/>
          <p:nvPr>
            <p:ph idx="1" type="body"/>
          </p:nvPr>
        </p:nvSpPr>
        <p:spPr>
          <a:xfrm>
            <a:off x="311700" y="620175"/>
            <a:ext cx="87102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is a lot of movement to FPGA/ASIC right now:</a:t>
            </a:r>
            <a:endParaRPr sz="1000"/>
          </a:p>
          <a:p>
            <a:pPr indent="-330200" lvl="0" marL="457200" rtl="0" algn="l">
              <a:spcBef>
                <a:spcPts val="1600"/>
              </a:spcBef>
              <a:spcAft>
                <a:spcPts val="0"/>
              </a:spcAft>
              <a:buSzPts val="1600"/>
              <a:buChar char="●"/>
            </a:pPr>
            <a:r>
              <a:rPr lang="en-GB" sz="1600"/>
              <a:t>Mobileye chips with specially developed ASIC cores are used in BMW, Tesla, Volvo, etc.</a:t>
            </a:r>
            <a:endParaRPr sz="1600"/>
          </a:p>
          <a:p>
            <a:pPr indent="-342900" lvl="0" marL="457200" rtl="0" algn="l">
              <a:spcBef>
                <a:spcPts val="0"/>
              </a:spcBef>
              <a:spcAft>
                <a:spcPts val="0"/>
              </a:spcAft>
              <a:buSzPts val="1800"/>
              <a:buChar char="●"/>
            </a:pPr>
            <a:r>
              <a:rPr lang="en-GB" sz="1600"/>
              <a:t>Microsoft develops Project Catapult that uses clusters of FPGAs</a:t>
            </a:r>
            <a:br>
              <a:rPr lang="en-GB"/>
            </a:br>
            <a:r>
              <a:rPr lang="en-GB" sz="1200" u="sng">
                <a:solidFill>
                  <a:schemeClr val="hlink"/>
                </a:solidFill>
                <a:hlinkClick r:id="rId3"/>
              </a:rPr>
              <a:t>https://blogs.msdn.microsoft.com/msr_er/2015/11/12/project-catapult-servers-available-to-academic-researchers/</a:t>
            </a:r>
            <a:r>
              <a:rPr lang="en-GB" sz="1200"/>
              <a:t> </a:t>
            </a:r>
            <a:endParaRPr sz="1200"/>
          </a:p>
          <a:p>
            <a:pPr indent="-342900" lvl="0" marL="457200" rtl="0" algn="l">
              <a:spcBef>
                <a:spcPts val="0"/>
              </a:spcBef>
              <a:spcAft>
                <a:spcPts val="0"/>
              </a:spcAft>
              <a:buSzPts val="1800"/>
              <a:buChar char="●"/>
            </a:pPr>
            <a:r>
              <a:rPr lang="en-GB" sz="1600"/>
              <a:t>Baidu tries to use FPGAs for DL</a:t>
            </a:r>
            <a:br>
              <a:rPr lang="en-GB" sz="1600"/>
            </a:br>
            <a:r>
              <a:rPr lang="en-GB" sz="800" u="sng">
                <a:solidFill>
                  <a:schemeClr val="hlink"/>
                </a:solidFill>
                <a:hlinkClick r:id="rId4"/>
              </a:rPr>
              <a:t>http://www.hotchips.org/wp-content/uploads/hc_archives/hc26/HC26-12-day2-epub/HC26.12-5-FPGAs-epub/HC26.12.545-Soft-Def-Acc-Ouyang-baidu-v3--baidu-v4.pdf</a:t>
            </a:r>
            <a:r>
              <a:rPr lang="en-GB" sz="800"/>
              <a:t> </a:t>
            </a:r>
            <a:endParaRPr sz="800"/>
          </a:p>
          <a:p>
            <a:pPr indent="-342900" lvl="0" marL="457200" rtl="0" algn="l">
              <a:spcBef>
                <a:spcPts val="0"/>
              </a:spcBef>
              <a:spcAft>
                <a:spcPts val="0"/>
              </a:spcAft>
              <a:buSzPts val="1800"/>
              <a:buChar char="●"/>
            </a:pPr>
            <a:r>
              <a:rPr lang="en-GB" sz="1600"/>
              <a:t>Altera (one of the FPGA monsters) was acquired by Intel in 2015. Intel is working on a hybrid Xeon+FPGA chip </a:t>
            </a:r>
            <a:r>
              <a:rPr lang="en-GB" sz="1400" u="sng">
                <a:solidFill>
                  <a:schemeClr val="hlink"/>
                </a:solidFill>
                <a:hlinkClick r:id="rId5"/>
              </a:rPr>
              <a:t>http://www.nextplatform.com/2016/03/14/intel-marrying-fpga-beefy-broadwell-open-compute-future/</a:t>
            </a:r>
            <a:endParaRPr sz="1400"/>
          </a:p>
          <a:p>
            <a:pPr indent="-342900" lvl="0" marL="457200" rtl="0" algn="l">
              <a:spcBef>
                <a:spcPts val="0"/>
              </a:spcBef>
              <a:spcAft>
                <a:spcPts val="0"/>
              </a:spcAft>
              <a:buSzPts val="1800"/>
              <a:buChar char="●"/>
            </a:pPr>
            <a:r>
              <a:rPr lang="en-GB" sz="1600"/>
              <a:t>Nervana plans to make a special chip to make machine learning faster (acquired by Intel)</a:t>
            </a:r>
            <a:br>
              <a:rPr lang="en-GB"/>
            </a:br>
            <a:r>
              <a:rPr lang="en-GB" sz="1400" u="sng">
                <a:solidFill>
                  <a:schemeClr val="hlink"/>
                </a:solidFill>
                <a:hlinkClick r:id="rId6"/>
              </a:rPr>
              <a:t>http://www.eetimes.com/document.asp?doc_id=1328523&amp;</a:t>
            </a:r>
            <a:r>
              <a:rPr lang="en-GB" sz="1400"/>
              <a:t> </a:t>
            </a:r>
            <a:endParaRPr sz="1400"/>
          </a:p>
          <a:p>
            <a:pPr indent="-330200" lvl="0" marL="457200" rtl="0" algn="l">
              <a:spcBef>
                <a:spcPts val="0"/>
              </a:spcBef>
              <a:spcAft>
                <a:spcPts val="0"/>
              </a:spcAft>
              <a:buSzPts val="1600"/>
              <a:buChar char="●"/>
            </a:pPr>
            <a:r>
              <a:rPr lang="en-GB" sz="1600"/>
              <a:t>Movidius (acquired by Intel) Myriad X  VPU - a dedicated hardware accelerator for deep neural network inferences.</a:t>
            </a:r>
            <a:br>
              <a:rPr lang="en-GB" sz="1600"/>
            </a:br>
            <a:r>
              <a:rPr lang="en-GB" sz="1400" u="sng">
                <a:solidFill>
                  <a:schemeClr val="hlink"/>
                </a:solidFill>
                <a:hlinkClick r:id="rId7"/>
              </a:rPr>
              <a:t>https://www.movidius.com/myriadx</a:t>
            </a:r>
            <a:r>
              <a:rPr lang="en-GB" sz="1400"/>
              <a:t> </a:t>
            </a:r>
            <a:endParaRPr sz="1400"/>
          </a:p>
          <a:p>
            <a:pPr indent="0" lvl="0" marL="0" rtl="0" algn="l">
              <a:spcBef>
                <a:spcPts val="1600"/>
              </a:spcBef>
              <a:spcAft>
                <a:spcPts val="1600"/>
              </a:spcAft>
              <a:buNone/>
            </a:pPr>
            <a:r>
              <a:t/>
            </a:r>
            <a:endParaRPr sz="14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125"/>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ASIC: Google TPU</a:t>
            </a:r>
            <a:endParaRPr/>
          </a:p>
        </p:txBody>
      </p:sp>
      <p:sp>
        <p:nvSpPr>
          <p:cNvPr id="748" name="Google Shape;748;p125"/>
          <p:cNvSpPr txBox="1"/>
          <p:nvPr>
            <p:ph idx="1" type="body"/>
          </p:nvPr>
        </p:nvSpPr>
        <p:spPr>
          <a:xfrm>
            <a:off x="311700" y="620175"/>
            <a:ext cx="67794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GB"/>
              <a:t>(May 18, 2016) Google announced </a:t>
            </a:r>
            <a:br>
              <a:rPr lang="en-GB"/>
            </a:br>
            <a:r>
              <a:rPr lang="en-GB"/>
              <a:t>Tensor Processing Unit (TPU)</a:t>
            </a:r>
            <a:endParaRPr/>
          </a:p>
          <a:p>
            <a:pPr indent="-317500" lvl="1" marL="914400" rtl="0" algn="l">
              <a:spcBef>
                <a:spcPts val="0"/>
              </a:spcBef>
              <a:spcAft>
                <a:spcPts val="0"/>
              </a:spcAft>
              <a:buSzPts val="1400"/>
              <a:buChar char="○"/>
            </a:pPr>
            <a:r>
              <a:rPr lang="en-GB"/>
              <a:t>a custom ASIC built specifically for machine learning</a:t>
            </a:r>
            <a:br>
              <a:rPr lang="en-GB"/>
            </a:br>
            <a:r>
              <a:rPr lang="en-GB"/>
              <a:t>— and tailored for TensorFlow</a:t>
            </a:r>
            <a:endParaRPr/>
          </a:p>
          <a:p>
            <a:pPr indent="-317500" lvl="1" marL="914400" rtl="0" algn="l">
              <a:spcBef>
                <a:spcPts val="0"/>
              </a:spcBef>
              <a:spcAft>
                <a:spcPts val="0"/>
              </a:spcAft>
              <a:buSzPts val="1400"/>
              <a:buChar char="○"/>
            </a:pPr>
            <a:r>
              <a:rPr lang="en-GB"/>
              <a:t>Has been running TPUs inside Google’s data centers </a:t>
            </a:r>
            <a:br>
              <a:rPr lang="en-GB"/>
            </a:br>
            <a:r>
              <a:rPr lang="en-GB"/>
              <a:t>for more than a year.</a:t>
            </a:r>
            <a:endParaRPr/>
          </a:p>
          <a:p>
            <a:pPr indent="-317500" lvl="1" marL="914400" rtl="0" algn="l">
              <a:spcBef>
                <a:spcPts val="0"/>
              </a:spcBef>
              <a:spcAft>
                <a:spcPts val="0"/>
              </a:spcAft>
              <a:buSzPts val="1400"/>
              <a:buChar char="○"/>
            </a:pPr>
            <a:r>
              <a:rPr lang="en-GB"/>
              <a:t>Server racks with TPUs used in the AlphaGo matches</a:t>
            </a:r>
            <a:br>
              <a:rPr lang="en-GB"/>
            </a:br>
            <a:r>
              <a:rPr lang="en-GB"/>
              <a:t>with Lee Sedol</a:t>
            </a:r>
            <a:br>
              <a:rPr lang="en-GB"/>
            </a:br>
            <a:endParaRPr sz="1000"/>
          </a:p>
          <a:p>
            <a:pPr indent="0" lvl="0" marL="0" rtl="0" algn="l">
              <a:spcBef>
                <a:spcPts val="1600"/>
              </a:spcBef>
              <a:spcAft>
                <a:spcPts val="1600"/>
              </a:spcAft>
              <a:buNone/>
            </a:pPr>
            <a:r>
              <a:t/>
            </a:r>
            <a:endParaRPr sz="1400"/>
          </a:p>
        </p:txBody>
      </p:sp>
      <p:sp>
        <p:nvSpPr>
          <p:cNvPr id="749" name="Google Shape;749;p125"/>
          <p:cNvSpPr txBox="1"/>
          <p:nvPr/>
        </p:nvSpPr>
        <p:spPr>
          <a:xfrm>
            <a:off x="50" y="4569075"/>
            <a:ext cx="9144000" cy="5745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600"/>
              </a:spcAft>
              <a:buNone/>
            </a:pPr>
            <a:r>
              <a:rPr lang="en-GB" sz="1200" u="sng">
                <a:solidFill>
                  <a:schemeClr val="accent5"/>
                </a:solidFill>
                <a:hlinkClick r:id="rId3"/>
              </a:rPr>
              <a:t>https://cloudplatform.googleblog.com/2016/05/Google-supercharges-machine-learning-tasks-with-custom-chip.html</a:t>
            </a:r>
            <a:r>
              <a:rPr lang="en-GB" sz="1200">
                <a:solidFill>
                  <a:schemeClr val="dk2"/>
                </a:solidFill>
              </a:rPr>
              <a:t> </a:t>
            </a:r>
            <a:br>
              <a:rPr lang="en-GB" sz="1200">
                <a:solidFill>
                  <a:schemeClr val="dk2"/>
                </a:solidFill>
              </a:rPr>
            </a:br>
            <a:r>
              <a:rPr lang="en-GB" sz="1200" u="sng">
                <a:solidFill>
                  <a:schemeClr val="hlink"/>
                </a:solidFill>
                <a:hlinkClick r:id="rId4"/>
              </a:rPr>
              <a:t>https://cloudplatform.googleblog.com/2017/04/quantifying-the-performance-of-the-TPU-our-first-machine-learning-chip.html</a:t>
            </a:r>
            <a:r>
              <a:rPr lang="en-GB" sz="1200">
                <a:solidFill>
                  <a:schemeClr val="dk2"/>
                </a:solidFill>
              </a:rPr>
              <a:t> </a:t>
            </a:r>
            <a:endParaRPr sz="1200"/>
          </a:p>
        </p:txBody>
      </p:sp>
      <p:pic>
        <p:nvPicPr>
          <p:cNvPr id="750" name="Google Shape;750;p125"/>
          <p:cNvPicPr preferRelativeResize="0"/>
          <p:nvPr/>
        </p:nvPicPr>
        <p:blipFill>
          <a:blip r:embed="rId5">
            <a:alphaModFix/>
          </a:blip>
          <a:stretch>
            <a:fillRect/>
          </a:stretch>
        </p:blipFill>
        <p:spPr>
          <a:xfrm>
            <a:off x="6766000" y="0"/>
            <a:ext cx="2378050" cy="3658557"/>
          </a:xfrm>
          <a:prstGeom prst="rect">
            <a:avLst/>
          </a:prstGeom>
          <a:noFill/>
          <a:ln>
            <a:noFill/>
          </a:ln>
        </p:spPr>
      </p:pic>
      <p:pic>
        <p:nvPicPr>
          <p:cNvPr id="751" name="Google Shape;751;p125"/>
          <p:cNvPicPr preferRelativeResize="0"/>
          <p:nvPr/>
        </p:nvPicPr>
        <p:blipFill rotWithShape="1">
          <a:blip r:embed="rId6">
            <a:alphaModFix/>
          </a:blip>
          <a:srcRect b="7374" l="17250" r="12023" t="6067"/>
          <a:stretch/>
        </p:blipFill>
        <p:spPr>
          <a:xfrm>
            <a:off x="5789150" y="2422100"/>
            <a:ext cx="2378050" cy="2237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Deep Learning: Иерархия признаков</a:t>
            </a:r>
            <a:endParaRPr sz="2400"/>
          </a:p>
        </p:txBody>
      </p:sp>
      <p:sp>
        <p:nvSpPr>
          <p:cNvPr id="224" name="Google Shape;224;p45"/>
          <p:cNvSpPr/>
          <p:nvPr/>
        </p:nvSpPr>
        <p:spPr>
          <a:xfrm>
            <a:off x="-54150" y="0"/>
            <a:ext cx="93405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eature-all.png" id="225" name="Google Shape;225;p45"/>
          <p:cNvPicPr preferRelativeResize="0"/>
          <p:nvPr/>
        </p:nvPicPr>
        <p:blipFill>
          <a:blip r:embed="rId3">
            <a:alphaModFix/>
          </a:blip>
          <a:stretch>
            <a:fillRect/>
          </a:stretch>
        </p:blipFill>
        <p:spPr>
          <a:xfrm>
            <a:off x="0" y="545302"/>
            <a:ext cx="9144000" cy="405289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ASIC: Google TPU gen.2</a:t>
            </a:r>
            <a:endParaRPr/>
          </a:p>
        </p:txBody>
      </p:sp>
      <p:sp>
        <p:nvSpPr>
          <p:cNvPr id="757" name="Google Shape;757;p126"/>
          <p:cNvSpPr txBox="1"/>
          <p:nvPr>
            <p:ph idx="1" type="body"/>
          </p:nvPr>
        </p:nvSpPr>
        <p:spPr>
          <a:xfrm>
            <a:off x="311700" y="620175"/>
            <a:ext cx="67794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(May 17, 2017) </a:t>
            </a:r>
            <a:r>
              <a:rPr lang="en-GB"/>
              <a:t>Build and train machine learning models</a:t>
            </a:r>
            <a:br>
              <a:rPr lang="en-GB"/>
            </a:br>
            <a:r>
              <a:rPr lang="en-GB"/>
              <a:t>on our new Google Cloud TPUs</a:t>
            </a:r>
            <a:endParaRPr/>
          </a:p>
          <a:p>
            <a:pPr indent="-317500" lvl="1" marL="914400" rtl="0" algn="l">
              <a:spcBef>
                <a:spcPts val="0"/>
              </a:spcBef>
              <a:spcAft>
                <a:spcPts val="0"/>
              </a:spcAft>
              <a:buSzPts val="1400"/>
              <a:buChar char="○"/>
            </a:pPr>
            <a:r>
              <a:rPr lang="en-GB"/>
              <a:t>Second generation of a custom ASIC built specifically for machine learning </a:t>
            </a:r>
            <a:endParaRPr/>
          </a:p>
          <a:p>
            <a:pPr indent="-317500" lvl="1" marL="914400" rtl="0" algn="l">
              <a:spcBef>
                <a:spcPts val="0"/>
              </a:spcBef>
              <a:spcAft>
                <a:spcPts val="0"/>
              </a:spcAft>
              <a:buSzPts val="1400"/>
              <a:buChar char="○"/>
            </a:pPr>
            <a:r>
              <a:rPr lang="en-GB"/>
              <a:t>Now supports training, not only inference</a:t>
            </a:r>
            <a:endParaRPr/>
          </a:p>
          <a:p>
            <a:pPr indent="-317500" lvl="1" marL="914400" rtl="0" algn="l">
              <a:spcBef>
                <a:spcPts val="0"/>
              </a:spcBef>
              <a:spcAft>
                <a:spcPts val="0"/>
              </a:spcAft>
              <a:buSzPts val="1400"/>
              <a:buChar char="○"/>
            </a:pPr>
            <a:r>
              <a:rPr lang="en-GB"/>
              <a:t>Enormous up to 180 teraflops of </a:t>
            </a:r>
            <a:br>
              <a:rPr lang="en-GB"/>
            </a:br>
            <a:r>
              <a:rPr lang="en-GB"/>
              <a:t>floating-point performance</a:t>
            </a:r>
            <a:endParaRPr/>
          </a:p>
          <a:p>
            <a:pPr indent="0" lvl="0" marL="0" rtl="0" algn="l">
              <a:spcBef>
                <a:spcPts val="1600"/>
              </a:spcBef>
              <a:spcAft>
                <a:spcPts val="1600"/>
              </a:spcAft>
              <a:buNone/>
            </a:pPr>
            <a:r>
              <a:t/>
            </a:r>
            <a:endParaRPr sz="1400"/>
          </a:p>
        </p:txBody>
      </p:sp>
      <p:sp>
        <p:nvSpPr>
          <p:cNvPr id="758" name="Google Shape;758;p126"/>
          <p:cNvSpPr txBox="1"/>
          <p:nvPr/>
        </p:nvSpPr>
        <p:spPr>
          <a:xfrm>
            <a:off x="50" y="4569075"/>
            <a:ext cx="9144000" cy="5745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600"/>
              </a:spcAft>
              <a:buNone/>
            </a:pPr>
            <a:r>
              <a:rPr lang="en-GB" sz="1200" u="sng">
                <a:solidFill>
                  <a:schemeClr val="hlink"/>
                </a:solidFill>
                <a:hlinkClick r:id="rId3"/>
              </a:rPr>
              <a:t>https://blog.google/topics/google-cloud/google-cloud-offer-tpus-machine-learning/</a:t>
            </a:r>
            <a:r>
              <a:rPr lang="en-GB" sz="1200"/>
              <a:t> </a:t>
            </a:r>
            <a:br>
              <a:rPr lang="en-GB" sz="1200"/>
            </a:br>
            <a:r>
              <a:rPr lang="en-GB" sz="1200" u="sng">
                <a:solidFill>
                  <a:schemeClr val="hlink"/>
                </a:solidFill>
                <a:hlinkClick r:id="rId4"/>
              </a:rPr>
              <a:t>https://cloud.google.com/tpu/</a:t>
            </a:r>
            <a:r>
              <a:rPr lang="en-GB" sz="1200"/>
              <a:t> </a:t>
            </a:r>
            <a:endParaRPr sz="1200"/>
          </a:p>
        </p:txBody>
      </p:sp>
      <p:pic>
        <p:nvPicPr>
          <p:cNvPr id="759" name="Google Shape;759;p126"/>
          <p:cNvPicPr preferRelativeResize="0"/>
          <p:nvPr/>
        </p:nvPicPr>
        <p:blipFill>
          <a:blip r:embed="rId5">
            <a:alphaModFix/>
          </a:blip>
          <a:stretch>
            <a:fillRect/>
          </a:stretch>
        </p:blipFill>
        <p:spPr>
          <a:xfrm>
            <a:off x="4784950" y="1626800"/>
            <a:ext cx="4359050" cy="30164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27"/>
          <p:cNvSpPr txBox="1"/>
          <p:nvPr/>
        </p:nvSpPr>
        <p:spPr>
          <a:xfrm>
            <a:off x="50" y="4356900"/>
            <a:ext cx="9144000" cy="78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800"/>
              <a:t>A “TPU pod” built with 64 second-generation TPUs delivers up to </a:t>
            </a:r>
            <a:br>
              <a:rPr lang="en-GB" sz="1800"/>
            </a:br>
            <a:r>
              <a:rPr lang="en-GB" sz="1800"/>
              <a:t>11.5 petaflops of machine learning acceleration.</a:t>
            </a:r>
            <a:endParaRPr sz="1800"/>
          </a:p>
        </p:txBody>
      </p:sp>
      <p:pic>
        <p:nvPicPr>
          <p:cNvPr id="765" name="Google Shape;765;p127"/>
          <p:cNvPicPr preferRelativeResize="0"/>
          <p:nvPr/>
        </p:nvPicPr>
        <p:blipFill>
          <a:blip r:embed="rId3">
            <a:alphaModFix/>
          </a:blip>
          <a:stretch>
            <a:fillRect/>
          </a:stretch>
        </p:blipFill>
        <p:spPr>
          <a:xfrm>
            <a:off x="914450" y="86550"/>
            <a:ext cx="7505000" cy="42703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28"/>
          <p:cNvSpPr txBox="1"/>
          <p:nvPr/>
        </p:nvSpPr>
        <p:spPr>
          <a:xfrm>
            <a:off x="50" y="4664625"/>
            <a:ext cx="9144000" cy="4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800" u="sng">
                <a:solidFill>
                  <a:schemeClr val="hlink"/>
                </a:solidFill>
                <a:hlinkClick r:id="rId3"/>
              </a:rPr>
              <a:t>https://cloud.google.com/tpu/</a:t>
            </a:r>
            <a:r>
              <a:rPr lang="en-GB" sz="1800"/>
              <a:t> </a:t>
            </a:r>
            <a:endParaRPr sz="1800"/>
          </a:p>
        </p:txBody>
      </p:sp>
      <p:pic>
        <p:nvPicPr>
          <p:cNvPr id="771" name="Google Shape;771;p128"/>
          <p:cNvPicPr preferRelativeResize="0"/>
          <p:nvPr/>
        </p:nvPicPr>
        <p:blipFill>
          <a:blip r:embed="rId4">
            <a:alphaModFix/>
          </a:blip>
          <a:stretch>
            <a:fillRect/>
          </a:stretch>
        </p:blipFill>
        <p:spPr>
          <a:xfrm>
            <a:off x="0" y="21675"/>
            <a:ext cx="9144000" cy="46429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pic>
        <p:nvPicPr>
          <p:cNvPr id="776" name="Google Shape;776;p129"/>
          <p:cNvPicPr preferRelativeResize="0"/>
          <p:nvPr/>
        </p:nvPicPr>
        <p:blipFill>
          <a:blip r:embed="rId3">
            <a:alphaModFix/>
          </a:blip>
          <a:stretch>
            <a:fillRect/>
          </a:stretch>
        </p:blipFill>
        <p:spPr>
          <a:xfrm>
            <a:off x="4949650" y="0"/>
            <a:ext cx="4194400" cy="2522300"/>
          </a:xfrm>
          <a:prstGeom prst="rect">
            <a:avLst/>
          </a:prstGeom>
          <a:noFill/>
          <a:ln>
            <a:noFill/>
          </a:ln>
        </p:spPr>
      </p:pic>
      <p:sp>
        <p:nvSpPr>
          <p:cNvPr id="777" name="Google Shape;777;p129"/>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FPGA: Intel DLIA</a:t>
            </a:r>
            <a:endParaRPr/>
          </a:p>
        </p:txBody>
      </p:sp>
      <p:sp>
        <p:nvSpPr>
          <p:cNvPr id="778" name="Google Shape;778;p129"/>
          <p:cNvSpPr txBox="1"/>
          <p:nvPr>
            <p:ph idx="1" type="body"/>
          </p:nvPr>
        </p:nvSpPr>
        <p:spPr>
          <a:xfrm>
            <a:off x="311700" y="620175"/>
            <a:ext cx="59694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(Nov 15, 2016) Intel Unveils FPGA to Accelerate </a:t>
            </a:r>
            <a:br>
              <a:rPr b="1" lang="en-GB"/>
            </a:br>
            <a:r>
              <a:rPr b="1" lang="en-GB"/>
              <a:t>Neural Networks</a:t>
            </a:r>
            <a:endParaRPr b="1"/>
          </a:p>
          <a:p>
            <a:pPr indent="0" lvl="0" marL="0" rtl="0" algn="l">
              <a:spcBef>
                <a:spcPts val="1600"/>
              </a:spcBef>
              <a:spcAft>
                <a:spcPts val="0"/>
              </a:spcAft>
              <a:buNone/>
            </a:pPr>
            <a:r>
              <a:rPr lang="en-GB"/>
              <a:t>The Intel Deep Learning Inference Accelerator </a:t>
            </a:r>
            <a:br>
              <a:rPr lang="en-GB"/>
            </a:br>
            <a:r>
              <a:rPr lang="en-GB"/>
              <a:t>(DLIA) combines traditional Intel CPUs with field programmable gate arrays (FPGAs), semiconductors that can be reprogrammed to perform specialized computing tasks. FPGAs allow users to tailor compute power to specific workloads or applications.</a:t>
            </a:r>
            <a:endParaRPr/>
          </a:p>
          <a:p>
            <a:pPr indent="0" lvl="0" marL="457200" rtl="0" algn="l">
              <a:spcBef>
                <a:spcPts val="1600"/>
              </a:spcBef>
              <a:spcAft>
                <a:spcPts val="0"/>
              </a:spcAft>
              <a:buNone/>
            </a:pPr>
            <a:r>
              <a:t/>
            </a:r>
            <a:endParaRPr sz="1000"/>
          </a:p>
          <a:p>
            <a:pPr indent="0" lvl="0" marL="0" rtl="0" algn="l">
              <a:spcBef>
                <a:spcPts val="1600"/>
              </a:spcBef>
              <a:spcAft>
                <a:spcPts val="1600"/>
              </a:spcAft>
              <a:buNone/>
            </a:pPr>
            <a:r>
              <a:t/>
            </a:r>
            <a:endParaRPr sz="1400"/>
          </a:p>
        </p:txBody>
      </p:sp>
      <p:sp>
        <p:nvSpPr>
          <p:cNvPr id="779" name="Google Shape;779;p129"/>
          <p:cNvSpPr txBox="1"/>
          <p:nvPr/>
        </p:nvSpPr>
        <p:spPr>
          <a:xfrm>
            <a:off x="50" y="4659275"/>
            <a:ext cx="9144000" cy="4842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600"/>
              </a:spcAft>
              <a:buNone/>
            </a:pPr>
            <a:r>
              <a:rPr lang="en-GB" sz="1800" u="sng">
                <a:solidFill>
                  <a:schemeClr val="hlink"/>
                </a:solidFill>
                <a:hlinkClick r:id="rId4"/>
              </a:rPr>
              <a:t>http://datacenterfrontier.com/intel-unveils-fpga-to-accelerate-ai-neural-networks/</a:t>
            </a:r>
            <a:r>
              <a:rPr lang="en-GB" sz="1800"/>
              <a:t> </a:t>
            </a:r>
            <a:endParaRPr sz="18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30"/>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ASIC: Intel </a:t>
            </a:r>
            <a:r>
              <a:rPr lang="en-GB"/>
              <a:t>Knights Mill</a:t>
            </a:r>
            <a:endParaRPr/>
          </a:p>
        </p:txBody>
      </p:sp>
      <p:sp>
        <p:nvSpPr>
          <p:cNvPr id="785" name="Google Shape;785;p130"/>
          <p:cNvSpPr txBox="1"/>
          <p:nvPr>
            <p:ph idx="1" type="body"/>
          </p:nvPr>
        </p:nvSpPr>
        <p:spPr>
          <a:xfrm>
            <a:off x="311700" y="620175"/>
            <a:ext cx="84051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(Aug 24, 2017) </a:t>
            </a:r>
            <a:r>
              <a:rPr b="1" lang="en-GB"/>
              <a:t>Intel Spills Details on Knights Mill </a:t>
            </a:r>
            <a:br>
              <a:rPr b="1" lang="en-GB"/>
            </a:br>
            <a:r>
              <a:rPr b="1" lang="en-GB"/>
              <a:t>Processor</a:t>
            </a:r>
            <a:endParaRPr b="1"/>
          </a:p>
          <a:p>
            <a:pPr indent="0" lvl="0" marL="0" rtl="0" algn="l">
              <a:spcBef>
                <a:spcPts val="1600"/>
              </a:spcBef>
              <a:spcAft>
                <a:spcPts val="0"/>
              </a:spcAft>
              <a:buNone/>
            </a:pPr>
            <a:r>
              <a:rPr lang="en-GB"/>
              <a:t>Knights Mill, a Xeon Phi processor tweaked for machine </a:t>
            </a:r>
            <a:br>
              <a:rPr lang="en-GB"/>
            </a:br>
            <a:r>
              <a:rPr lang="en-GB"/>
              <a:t>learning applications.</a:t>
            </a:r>
            <a:endParaRPr/>
          </a:p>
          <a:p>
            <a:pPr indent="0" lvl="0" marL="0" rtl="0" algn="l">
              <a:spcBef>
                <a:spcPts val="1600"/>
              </a:spcBef>
              <a:spcAft>
                <a:spcPts val="0"/>
              </a:spcAft>
              <a:buNone/>
            </a:pPr>
            <a:r>
              <a:rPr lang="en-GB"/>
              <a:t>Knights Mill represents the chipmaker’s first Xeon Phi offering aimed exclusively at the machine learning market, specifically for the training of deep neural networks. For the inferencing side of deep learning, Intel points to its Altera-based FPGA products, which are being used extensively by Microsoft in its Azure cloud.</a:t>
            </a:r>
            <a:endParaRPr/>
          </a:p>
          <a:p>
            <a:pPr indent="0" lvl="0" marL="0" rtl="0" algn="l">
              <a:spcBef>
                <a:spcPts val="1600"/>
              </a:spcBef>
              <a:spcAft>
                <a:spcPts val="1600"/>
              </a:spcAft>
              <a:buNone/>
            </a:pPr>
            <a:r>
              <a:rPr lang="en-GB"/>
              <a:t>Knights Mill is scheduled for launch in Q4 of this year.</a:t>
            </a:r>
            <a:endParaRPr/>
          </a:p>
        </p:txBody>
      </p:sp>
      <p:sp>
        <p:nvSpPr>
          <p:cNvPr id="786" name="Google Shape;786;p130"/>
          <p:cNvSpPr txBox="1"/>
          <p:nvPr/>
        </p:nvSpPr>
        <p:spPr>
          <a:xfrm>
            <a:off x="50" y="4659275"/>
            <a:ext cx="9144000" cy="4842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600"/>
              </a:spcAft>
              <a:buNone/>
            </a:pPr>
            <a:r>
              <a:rPr lang="en-GB" sz="1800" u="sng">
                <a:solidFill>
                  <a:schemeClr val="hlink"/>
                </a:solidFill>
                <a:hlinkClick r:id="rId3"/>
              </a:rPr>
              <a:t>https://www.top500.org/news/intel-spills-details-on-knights-mill-processor/</a:t>
            </a:r>
            <a:r>
              <a:rPr lang="en-GB" sz="1800"/>
              <a:t> </a:t>
            </a:r>
            <a:endParaRPr sz="1800"/>
          </a:p>
        </p:txBody>
      </p:sp>
      <p:pic>
        <p:nvPicPr>
          <p:cNvPr id="787" name="Google Shape;787;p130"/>
          <p:cNvPicPr preferRelativeResize="0"/>
          <p:nvPr/>
        </p:nvPicPr>
        <p:blipFill>
          <a:blip r:embed="rId4">
            <a:alphaModFix/>
          </a:blip>
          <a:stretch>
            <a:fillRect/>
          </a:stretch>
        </p:blipFill>
        <p:spPr>
          <a:xfrm>
            <a:off x="6381750" y="-12"/>
            <a:ext cx="2762250" cy="22574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31"/>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ASIC: Intel </a:t>
            </a:r>
            <a:r>
              <a:rPr lang="en-GB"/>
              <a:t>Nervana NNP</a:t>
            </a:r>
            <a:endParaRPr/>
          </a:p>
        </p:txBody>
      </p:sp>
      <p:sp>
        <p:nvSpPr>
          <p:cNvPr id="793" name="Google Shape;793;p131"/>
          <p:cNvSpPr txBox="1"/>
          <p:nvPr>
            <p:ph idx="1" type="body"/>
          </p:nvPr>
        </p:nvSpPr>
        <p:spPr>
          <a:xfrm>
            <a:off x="311700" y="620175"/>
            <a:ext cx="83802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(Oct 17, 2017) </a:t>
            </a:r>
            <a:r>
              <a:rPr b="1" lang="en-GB"/>
              <a:t>Announcing Industry’s First </a:t>
            </a:r>
            <a:br>
              <a:rPr b="1" lang="en-GB"/>
            </a:br>
            <a:r>
              <a:rPr b="1" lang="en-GB"/>
              <a:t>Neural Network Processor</a:t>
            </a:r>
            <a:endParaRPr b="1"/>
          </a:p>
          <a:p>
            <a:pPr indent="0" lvl="0" marL="0" rtl="0" algn="l">
              <a:spcBef>
                <a:spcPts val="1600"/>
              </a:spcBef>
              <a:spcAft>
                <a:spcPts val="0"/>
              </a:spcAft>
              <a:buNone/>
            </a:pPr>
            <a:r>
              <a:rPr lang="en-GB"/>
              <a:t>Intel will ship the industry’s first silicon for neural </a:t>
            </a:r>
            <a:br>
              <a:rPr lang="en-GB"/>
            </a:br>
            <a:r>
              <a:rPr lang="en-GB"/>
              <a:t>network processing, the Intel® Nervana™ </a:t>
            </a:r>
            <a:br>
              <a:rPr lang="en-GB"/>
            </a:br>
            <a:r>
              <a:rPr lang="en-GB"/>
              <a:t>Neural Network Processor (NNP), before the end </a:t>
            </a:r>
            <a:br>
              <a:rPr lang="en-GB"/>
            </a:br>
            <a:r>
              <a:rPr lang="en-GB"/>
              <a:t>of this year (ex-Lake Crest processor).</a:t>
            </a:r>
            <a:endParaRPr/>
          </a:p>
          <a:p>
            <a:pPr indent="-342900" lvl="0" marL="457200" rtl="0" algn="l">
              <a:spcBef>
                <a:spcPts val="1600"/>
              </a:spcBef>
              <a:spcAft>
                <a:spcPts val="0"/>
              </a:spcAft>
              <a:buSzPts val="1800"/>
              <a:buChar char="●"/>
            </a:pPr>
            <a:r>
              <a:rPr lang="en-GB"/>
              <a:t>New memory architecture designed for maximizing utilization of silicon computation</a:t>
            </a:r>
            <a:endParaRPr/>
          </a:p>
          <a:p>
            <a:pPr indent="-342900" lvl="0" marL="457200" rtl="0" algn="l">
              <a:spcBef>
                <a:spcPts val="0"/>
              </a:spcBef>
              <a:spcAft>
                <a:spcPts val="0"/>
              </a:spcAft>
              <a:buSzPts val="1800"/>
              <a:buChar char="●"/>
            </a:pPr>
            <a:r>
              <a:rPr lang="en-GB"/>
              <a:t>Massive bi-directional data transfer to achieve true model parallelism where neural network parameters are distributed across multiple chips. </a:t>
            </a:r>
            <a:endParaRPr/>
          </a:p>
          <a:p>
            <a:pPr indent="-342900" lvl="0" marL="457200" rtl="0" algn="l">
              <a:spcBef>
                <a:spcPts val="0"/>
              </a:spcBef>
              <a:spcAft>
                <a:spcPts val="0"/>
              </a:spcAft>
              <a:buSzPts val="1800"/>
              <a:buChar char="●"/>
            </a:pPr>
            <a:r>
              <a:rPr lang="en-GB"/>
              <a:t>A new numeric format called Flexpoint</a:t>
            </a:r>
            <a:br>
              <a:rPr lang="en-GB"/>
            </a:br>
            <a:endParaRPr/>
          </a:p>
          <a:p>
            <a:pPr indent="0" lvl="0" marL="457200" rtl="0" algn="l">
              <a:spcBef>
                <a:spcPts val="1600"/>
              </a:spcBef>
              <a:spcAft>
                <a:spcPts val="0"/>
              </a:spcAft>
              <a:buNone/>
            </a:pPr>
            <a:r>
              <a:t/>
            </a:r>
            <a:endParaRPr sz="1000"/>
          </a:p>
          <a:p>
            <a:pPr indent="0" lvl="0" marL="0" rtl="0" algn="l">
              <a:spcBef>
                <a:spcPts val="1600"/>
              </a:spcBef>
              <a:spcAft>
                <a:spcPts val="1600"/>
              </a:spcAft>
              <a:buNone/>
            </a:pPr>
            <a:r>
              <a:t/>
            </a:r>
            <a:endParaRPr sz="1400"/>
          </a:p>
        </p:txBody>
      </p:sp>
      <p:sp>
        <p:nvSpPr>
          <p:cNvPr id="794" name="Google Shape;794;p131"/>
          <p:cNvSpPr txBox="1"/>
          <p:nvPr/>
        </p:nvSpPr>
        <p:spPr>
          <a:xfrm>
            <a:off x="50" y="4659275"/>
            <a:ext cx="9144000" cy="48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u="sng">
                <a:solidFill>
                  <a:schemeClr val="hlink"/>
                </a:solidFill>
                <a:hlinkClick r:id="rId3"/>
              </a:rPr>
              <a:t>https://newsroom.intel.com/editorials/intel-pioneers-new-technologies-advance-artificial-intelligence/</a:t>
            </a:r>
            <a:r>
              <a:rPr lang="en-GB"/>
              <a:t> </a:t>
            </a:r>
            <a:endParaRPr/>
          </a:p>
        </p:txBody>
      </p:sp>
      <p:pic>
        <p:nvPicPr>
          <p:cNvPr id="795" name="Google Shape;795;p131"/>
          <p:cNvPicPr preferRelativeResize="0"/>
          <p:nvPr/>
        </p:nvPicPr>
        <p:blipFill rotWithShape="1">
          <a:blip r:embed="rId4">
            <a:alphaModFix/>
          </a:blip>
          <a:srcRect b="0" l="27448" r="19137" t="13629"/>
          <a:stretch/>
        </p:blipFill>
        <p:spPr>
          <a:xfrm>
            <a:off x="5855125" y="0"/>
            <a:ext cx="3288875" cy="26592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32"/>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ASIC: Bitmain </a:t>
            </a:r>
            <a:r>
              <a:rPr lang="en-GB"/>
              <a:t>Sophon SC1</a:t>
            </a:r>
            <a:endParaRPr/>
          </a:p>
        </p:txBody>
      </p:sp>
      <p:sp>
        <p:nvSpPr>
          <p:cNvPr id="801" name="Google Shape;801;p132"/>
          <p:cNvSpPr txBox="1"/>
          <p:nvPr>
            <p:ph idx="1" type="body"/>
          </p:nvPr>
        </p:nvSpPr>
        <p:spPr>
          <a:xfrm>
            <a:off x="311700" y="620175"/>
            <a:ext cx="83802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(Nov 11, 2017) </a:t>
            </a:r>
            <a:r>
              <a:rPr b="1" lang="en-GB"/>
              <a:t>BITMAIN launches SOPHON </a:t>
            </a:r>
            <a:br>
              <a:rPr b="1" lang="en-GB"/>
            </a:br>
            <a:r>
              <a:rPr b="1" lang="en-GB"/>
              <a:t>Tensor Processors and AI Solutions</a:t>
            </a:r>
            <a:endParaRPr b="1"/>
          </a:p>
          <a:p>
            <a:pPr indent="0" lvl="0" marL="0" rtl="0" algn="l">
              <a:spcBef>
                <a:spcPts val="1600"/>
              </a:spcBef>
              <a:spcAft>
                <a:spcPts val="0"/>
              </a:spcAft>
              <a:buNone/>
            </a:pPr>
            <a:r>
              <a:rPr lang="en-GB">
                <a:solidFill>
                  <a:srgbClr val="333333"/>
                </a:solidFill>
                <a:highlight>
                  <a:srgbClr val="FFFFFF"/>
                </a:highlight>
              </a:rPr>
              <a:t>Sophon BM1680 is a customized tensor computing </a:t>
            </a:r>
            <a:br>
              <a:rPr lang="en-GB">
                <a:solidFill>
                  <a:srgbClr val="333333"/>
                </a:solidFill>
                <a:highlight>
                  <a:srgbClr val="FFFFFF"/>
                </a:highlight>
              </a:rPr>
            </a:br>
            <a:r>
              <a:rPr lang="en-GB">
                <a:solidFill>
                  <a:srgbClr val="333333"/>
                </a:solidFill>
                <a:highlight>
                  <a:srgbClr val="FFFFFF"/>
                </a:highlight>
              </a:rPr>
              <a:t>ASIC for AI applications and deep-learning training </a:t>
            </a:r>
            <a:br>
              <a:rPr lang="en-GB">
                <a:solidFill>
                  <a:srgbClr val="333333"/>
                </a:solidFill>
                <a:highlight>
                  <a:srgbClr val="FFFFFF"/>
                </a:highlight>
              </a:rPr>
            </a:br>
            <a:r>
              <a:rPr lang="en-GB">
                <a:solidFill>
                  <a:srgbClr val="333333"/>
                </a:solidFill>
                <a:highlight>
                  <a:srgbClr val="FFFFFF"/>
                </a:highlight>
              </a:rPr>
              <a:t>and inference, supporting CNN, RNN, and other </a:t>
            </a:r>
            <a:br>
              <a:rPr lang="en-GB">
                <a:solidFill>
                  <a:srgbClr val="333333"/>
                </a:solidFill>
                <a:highlight>
                  <a:srgbClr val="FFFFFF"/>
                </a:highlight>
              </a:rPr>
            </a:br>
            <a:r>
              <a:rPr lang="en-GB">
                <a:solidFill>
                  <a:srgbClr val="333333"/>
                </a:solidFill>
                <a:highlight>
                  <a:srgbClr val="FFFFFF"/>
                </a:highlight>
              </a:rPr>
              <a:t>deep neural networks.</a:t>
            </a:r>
            <a:endParaRPr/>
          </a:p>
          <a:p>
            <a:pPr indent="-342900" lvl="0" marL="457200" rtl="0" algn="l">
              <a:spcBef>
                <a:spcPts val="1600"/>
              </a:spcBef>
              <a:spcAft>
                <a:spcPts val="0"/>
              </a:spcAft>
              <a:buSzPts val="1800"/>
              <a:buChar char="●"/>
            </a:pPr>
            <a:r>
              <a:rPr lang="en-GB"/>
              <a:t>made of 64 NPUs, each NPU has 64 EU operation units</a:t>
            </a:r>
            <a:endParaRPr/>
          </a:p>
          <a:p>
            <a:pPr indent="-342900" lvl="0" marL="457200" rtl="0" algn="l">
              <a:spcBef>
                <a:spcPts val="0"/>
              </a:spcBef>
              <a:spcAft>
                <a:spcPts val="0"/>
              </a:spcAft>
              <a:buSzPts val="1800"/>
              <a:buChar char="●"/>
            </a:pPr>
            <a:r>
              <a:rPr lang="en-GB"/>
              <a:t>2TFLOPS FP32 performance</a:t>
            </a:r>
            <a:endParaRPr/>
          </a:p>
          <a:p>
            <a:pPr indent="-342900" lvl="0" marL="457200" rtl="0" algn="l">
              <a:spcBef>
                <a:spcPts val="0"/>
              </a:spcBef>
              <a:spcAft>
                <a:spcPts val="0"/>
              </a:spcAft>
              <a:buSzPts val="1800"/>
              <a:buChar char="●"/>
            </a:pPr>
            <a:r>
              <a:rPr lang="en-GB"/>
              <a:t>Max Power: 41W</a:t>
            </a:r>
            <a:endParaRPr/>
          </a:p>
          <a:p>
            <a:pPr indent="-342900" lvl="0" marL="457200" rtl="0" algn="l">
              <a:spcBef>
                <a:spcPts val="0"/>
              </a:spcBef>
              <a:spcAft>
                <a:spcPts val="0"/>
              </a:spcAft>
              <a:buSzPts val="1800"/>
              <a:buChar char="●"/>
            </a:pPr>
            <a:r>
              <a:rPr lang="en-GB"/>
              <a:t>Sophon SC1 card: 1xBM1680 + 16 GB DDR4</a:t>
            </a:r>
            <a:endParaRPr/>
          </a:p>
        </p:txBody>
      </p:sp>
      <p:sp>
        <p:nvSpPr>
          <p:cNvPr id="802" name="Google Shape;802;p132"/>
          <p:cNvSpPr txBox="1"/>
          <p:nvPr/>
        </p:nvSpPr>
        <p:spPr>
          <a:xfrm>
            <a:off x="50" y="4659275"/>
            <a:ext cx="9144000" cy="48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u="sng">
                <a:solidFill>
                  <a:schemeClr val="hlink"/>
                </a:solidFill>
                <a:hlinkClick r:id="rId3"/>
              </a:rPr>
              <a:t>https://www.sophon.ai/blog/view.html?id=12</a:t>
            </a:r>
            <a:r>
              <a:rPr lang="en-GB"/>
              <a:t> </a:t>
            </a:r>
            <a:endParaRPr/>
          </a:p>
        </p:txBody>
      </p:sp>
      <p:pic>
        <p:nvPicPr>
          <p:cNvPr id="803" name="Google Shape;803;p132"/>
          <p:cNvPicPr preferRelativeResize="0"/>
          <p:nvPr/>
        </p:nvPicPr>
        <p:blipFill rotWithShape="1">
          <a:blip r:embed="rId4">
            <a:alphaModFix/>
          </a:blip>
          <a:srcRect b="15558" l="33868" r="19066" t="5019"/>
          <a:stretch/>
        </p:blipFill>
        <p:spPr>
          <a:xfrm>
            <a:off x="5735275" y="0"/>
            <a:ext cx="3408725" cy="23487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33"/>
          <p:cNvSpPr txBox="1"/>
          <p:nvPr/>
        </p:nvSpPr>
        <p:spPr>
          <a:xfrm>
            <a:off x="50" y="4659275"/>
            <a:ext cx="9144000" cy="48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u="sng">
                <a:solidFill>
                  <a:schemeClr val="hlink"/>
                </a:solidFill>
                <a:hlinkClick r:id="rId3"/>
              </a:rPr>
              <a:t>https://www.sophon.ai/blog/view.html?id=12</a:t>
            </a:r>
            <a:r>
              <a:rPr lang="en-GB"/>
              <a:t> </a:t>
            </a:r>
            <a:endParaRPr/>
          </a:p>
        </p:txBody>
      </p:sp>
      <p:pic>
        <p:nvPicPr>
          <p:cNvPr id="809" name="Google Shape;809;p133"/>
          <p:cNvPicPr preferRelativeResize="0"/>
          <p:nvPr/>
        </p:nvPicPr>
        <p:blipFill>
          <a:blip r:embed="rId4">
            <a:alphaModFix/>
          </a:blip>
          <a:stretch>
            <a:fillRect/>
          </a:stretch>
        </p:blipFill>
        <p:spPr>
          <a:xfrm>
            <a:off x="1484025" y="0"/>
            <a:ext cx="6176048" cy="51435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34"/>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Neuromorphic chips</a:t>
            </a:r>
            <a:endParaRPr>
              <a:solidFill>
                <a:srgbClr val="000000"/>
              </a:solidFill>
            </a:endParaRPr>
          </a:p>
        </p:txBody>
      </p:sp>
      <p:sp>
        <p:nvSpPr>
          <p:cNvPr id="815" name="Google Shape;815;p134"/>
          <p:cNvSpPr txBox="1"/>
          <p:nvPr>
            <p:ph idx="1" type="body"/>
          </p:nvPr>
        </p:nvSpPr>
        <p:spPr>
          <a:xfrm>
            <a:off x="311700" y="620175"/>
            <a:ext cx="8710200" cy="39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DARPA SyNAPSE program (Systems of Neuromorphic Adaptive Plastic Scalable Electronics)</a:t>
            </a:r>
            <a:endParaRPr/>
          </a:p>
          <a:p>
            <a:pPr indent="-342900" lvl="0" marL="457200" rtl="0" algn="l">
              <a:spcBef>
                <a:spcPts val="0"/>
              </a:spcBef>
              <a:spcAft>
                <a:spcPts val="0"/>
              </a:spcAft>
              <a:buSzPts val="1800"/>
              <a:buChar char="●"/>
            </a:pPr>
            <a:r>
              <a:rPr lang="en-GB"/>
              <a:t>IBM TrueNorth; Stanford Neurogrid; HRL neuromorphic chip; Human Brain Project SpiNNaker and HICANN; Qualcomm.</a:t>
            </a:r>
            <a:br>
              <a:rPr lang="en-GB"/>
            </a:br>
            <a:r>
              <a:rPr lang="en-GB" sz="1200" u="sng">
                <a:solidFill>
                  <a:schemeClr val="accent5"/>
                </a:solidFill>
                <a:hlinkClick r:id="rId3"/>
              </a:rPr>
              <a:t>https://www.technologyreview.com/s/526506/neuromorphic-chips/</a:t>
            </a:r>
            <a:endParaRPr sz="12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br>
              <a:rPr lang="en-GB"/>
            </a:br>
            <a:r>
              <a:rPr lang="en-GB"/>
              <a:t>x</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816" name="Google Shape;816;p134"/>
          <p:cNvPicPr preferRelativeResize="0"/>
          <p:nvPr/>
        </p:nvPicPr>
        <p:blipFill>
          <a:blip r:embed="rId4">
            <a:alphaModFix/>
          </a:blip>
          <a:stretch>
            <a:fillRect/>
          </a:stretch>
        </p:blipFill>
        <p:spPr>
          <a:xfrm>
            <a:off x="875475" y="2239125"/>
            <a:ext cx="6823300" cy="2401800"/>
          </a:xfrm>
          <a:prstGeom prst="rect">
            <a:avLst/>
          </a:prstGeom>
          <a:noFill/>
          <a:ln>
            <a:noFill/>
          </a:ln>
        </p:spPr>
      </p:pic>
      <p:sp>
        <p:nvSpPr>
          <p:cNvPr id="817" name="Google Shape;817;p134"/>
          <p:cNvSpPr txBox="1"/>
          <p:nvPr/>
        </p:nvSpPr>
        <p:spPr>
          <a:xfrm>
            <a:off x="-125" y="4801325"/>
            <a:ext cx="91440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u="sng">
                <a:solidFill>
                  <a:schemeClr val="hlink"/>
                </a:solidFill>
                <a:hlinkClick r:id="rId5"/>
              </a:rPr>
              <a:t>http://www.eetimes.com/document.asp?doc_id=1327791</a:t>
            </a:r>
            <a:r>
              <a:rPr lang="en-GB" sz="1200"/>
              <a:t> </a:t>
            </a:r>
            <a:endParaRPr sz="12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35"/>
          <p:cNvSpPr txBox="1"/>
          <p:nvPr>
            <p:ph type="title"/>
          </p:nvPr>
        </p:nvSpPr>
        <p:spPr>
          <a:xfrm>
            <a:off x="311700" y="40450"/>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Neuromorphic chips: Snapdragon 820 </a:t>
            </a:r>
            <a:endParaRPr/>
          </a:p>
        </p:txBody>
      </p:sp>
      <p:sp>
        <p:nvSpPr>
          <p:cNvPr id="823" name="Google Shape;823;p135"/>
          <p:cNvSpPr txBox="1"/>
          <p:nvPr>
            <p:ph idx="1" type="body"/>
          </p:nvPr>
        </p:nvSpPr>
        <p:spPr>
          <a:xfrm>
            <a:off x="311700" y="620175"/>
            <a:ext cx="87102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Over the years, Qualcomm’s primary focus had been to make mobile </a:t>
            </a:r>
            <a:br>
              <a:rPr lang="en-GB" sz="1600"/>
            </a:br>
            <a:r>
              <a:rPr lang="en-GB" sz="1600"/>
              <a:t>processors for smartphones and tablets. But the company is now trying </a:t>
            </a:r>
            <a:br>
              <a:rPr lang="en-GB" sz="1600"/>
            </a:br>
            <a:r>
              <a:rPr lang="en-GB" sz="1600"/>
              <a:t>to expand into other areas including making chips for automobile and </a:t>
            </a:r>
            <a:br>
              <a:rPr lang="en-GB" sz="1600"/>
            </a:br>
            <a:r>
              <a:rPr lang="en-GB" sz="1600"/>
              <a:t>robots as well. The company is also marketing the Kyro as its </a:t>
            </a:r>
            <a:br>
              <a:rPr lang="en-GB" sz="1600"/>
            </a:br>
            <a:r>
              <a:rPr lang="en-GB" sz="1600"/>
              <a:t>neuromorphic, cognitive computing platform Zeroth.</a:t>
            </a:r>
            <a:endParaRPr sz="1600"/>
          </a:p>
          <a:p>
            <a:pPr indent="0" lvl="0" marL="0" rtl="0" algn="l">
              <a:spcBef>
                <a:spcPts val="1600"/>
              </a:spcBef>
              <a:spcAft>
                <a:spcPts val="1600"/>
              </a:spcAft>
              <a:buNone/>
            </a:pPr>
            <a:r>
              <a:t/>
            </a:r>
            <a:endParaRPr/>
          </a:p>
        </p:txBody>
      </p:sp>
      <p:sp>
        <p:nvSpPr>
          <p:cNvPr id="824" name="Google Shape;824;p135"/>
          <p:cNvSpPr txBox="1"/>
          <p:nvPr/>
        </p:nvSpPr>
        <p:spPr>
          <a:xfrm>
            <a:off x="-44500" y="4800175"/>
            <a:ext cx="9587700" cy="34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000" u="sng">
                <a:solidFill>
                  <a:schemeClr val="hlink"/>
                </a:solidFill>
                <a:hlinkClick r:id="rId3"/>
              </a:rPr>
              <a:t>http://www.extremetech.com/computing/200090-qualcomms-cognitive-compute-processors-are-coming-to-snapdragon-820</a:t>
            </a:r>
            <a:r>
              <a:rPr lang="en-GB" sz="1000"/>
              <a:t> </a:t>
            </a:r>
            <a:endParaRPr sz="1000"/>
          </a:p>
        </p:txBody>
      </p:sp>
      <p:pic>
        <p:nvPicPr>
          <p:cNvPr id="825" name="Google Shape;825;p135"/>
          <p:cNvPicPr preferRelativeResize="0"/>
          <p:nvPr/>
        </p:nvPicPr>
        <p:blipFill rotWithShape="1">
          <a:blip r:embed="rId4">
            <a:alphaModFix/>
          </a:blip>
          <a:srcRect b="0" l="17375" r="19072" t="0"/>
          <a:stretch/>
        </p:blipFill>
        <p:spPr>
          <a:xfrm>
            <a:off x="7037425" y="0"/>
            <a:ext cx="2106575" cy="1866900"/>
          </a:xfrm>
          <a:prstGeom prst="rect">
            <a:avLst/>
          </a:prstGeom>
          <a:noFill/>
          <a:ln>
            <a:noFill/>
          </a:ln>
        </p:spPr>
      </p:pic>
      <p:pic>
        <p:nvPicPr>
          <p:cNvPr id="826" name="Google Shape;826;p135"/>
          <p:cNvPicPr preferRelativeResize="0"/>
          <p:nvPr/>
        </p:nvPicPr>
        <p:blipFill>
          <a:blip r:embed="rId5">
            <a:alphaModFix/>
          </a:blip>
          <a:stretch>
            <a:fillRect/>
          </a:stretch>
        </p:blipFill>
        <p:spPr>
          <a:xfrm>
            <a:off x="2216300" y="2253097"/>
            <a:ext cx="4711400" cy="2598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